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7"/>
  </p:notesMasterIdLst>
  <p:sldIdLst>
    <p:sldId id="266" r:id="rId2"/>
    <p:sldId id="265" r:id="rId3"/>
    <p:sldId id="273" r:id="rId4"/>
    <p:sldId id="271" r:id="rId5"/>
    <p:sldId id="272" r:id="rId6"/>
    <p:sldId id="267" r:id="rId7"/>
    <p:sldId id="260" r:id="rId8"/>
    <p:sldId id="281" r:id="rId9"/>
    <p:sldId id="261" r:id="rId10"/>
    <p:sldId id="280" r:id="rId11"/>
    <p:sldId id="277" r:id="rId12"/>
    <p:sldId id="278" r:id="rId13"/>
    <p:sldId id="276" r:id="rId14"/>
    <p:sldId id="270" r:id="rId15"/>
    <p:sldId id="268" r:id="rId16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32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A75E3-CFAA-4EB9-A658-70FAB4AB09E4}" type="datetimeFigureOut">
              <a:rPr lang="ru-RU" smtClean="0"/>
              <a:t>08.12.2015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B9FFD-ABA9-43DA-A6EC-6D759467D3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91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93A7-9F14-403C-BFF5-8860E1ED52ED}" type="datetime1">
              <a:rPr lang="ru-RU" smtClean="0"/>
              <a:t>08.12.2015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F4A-BA9C-49D8-AEC8-7058251CF491}" type="datetime1">
              <a:rPr lang="ru-RU" smtClean="0"/>
              <a:t>08.12.2015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114B-AE68-4F22-83A7-C9860ECDDF67}" type="datetime1">
              <a:rPr lang="ru-RU" smtClean="0"/>
              <a:t>08.12.2015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63C433-1243-41AE-8BE7-21C2F35F5C73}" type="datetime1">
              <a:rPr lang="ru-RU" smtClean="0"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5A0536F-5B58-4ECE-AC0F-94A4789587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30B8-2B74-4112-972A-DF461BF8B869}" type="datetime1">
              <a:rPr lang="ru-RU" smtClean="0"/>
              <a:t>08.12.2015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5AC-183D-4384-840C-70CD46A5906F}" type="datetime1">
              <a:rPr lang="ru-RU" smtClean="0"/>
              <a:t>08.12.2015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99199-0BA4-46EA-BC99-FA0DC36AA118}" type="datetime1">
              <a:rPr lang="ru-RU" smtClean="0"/>
              <a:t>08.12.2015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FC2-F287-4BC8-8C96-633647B4D61E}" type="datetime1">
              <a:rPr lang="ru-RU" smtClean="0"/>
              <a:t>08.12.2015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BF48-C6CE-4BBC-9BDA-CD0529940152}" type="datetime1">
              <a:rPr lang="ru-RU" smtClean="0"/>
              <a:t>08.12.2015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B41C-AB91-4365-98F5-F96A8DAF6DCD}" type="datetime1">
              <a:rPr lang="ru-RU" smtClean="0"/>
              <a:t>08.12.2015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7EDB-B582-4749-808A-6B18A6DB333C}" type="datetime1">
              <a:rPr lang="ru-RU" smtClean="0"/>
              <a:t>08.12.2015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F8AA-BE00-40C8-AC14-5E8F121081FB}" type="datetime1">
              <a:rPr lang="ru-RU" smtClean="0"/>
              <a:t>08.12.2015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493425D-E3C2-42D0-83F4-40A4564653F3}" type="datetime1">
              <a:rPr lang="ru-RU" smtClean="0"/>
              <a:t>08.12.2015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23CE13B-B002-4388-8CC9-47B5DF454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6000792"/>
          </a:xfrm>
        </p:spPr>
        <p:txBody>
          <a:bodyPr>
            <a:noAutofit/>
          </a:bodyPr>
          <a:lstStyle/>
          <a:p>
            <a:r>
              <a:rPr lang="ru-RU" sz="6600" dirty="0" smtClean="0"/>
              <a:t>Кодирование текстовой информации</a:t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8" y="6072206"/>
            <a:ext cx="1343012" cy="71438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dirty="0" smtClean="0"/>
          </a:p>
          <a:p>
            <a:pPr algn="r"/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71538" y="4286256"/>
            <a:ext cx="6556421" cy="192882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Десятичные коды некоторых символов </a:t>
            </a:r>
            <a:br>
              <a:rPr lang="ru-RU" sz="2800" dirty="0" smtClean="0"/>
            </a:br>
            <a:r>
              <a:rPr lang="ru-RU" sz="2800" dirty="0" smtClean="0"/>
              <a:t>в различных кодировках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643050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В настоящее время существуют пять различных кодовых таблиц для русских букв (</a:t>
            </a:r>
            <a:r>
              <a:rPr lang="ru-RU" sz="2800" dirty="0" err="1" smtClean="0"/>
              <a:t>Windows</a:t>
            </a:r>
            <a:r>
              <a:rPr lang="ru-RU" sz="2800" dirty="0" smtClean="0"/>
              <a:t>, MS-DOS, КОИ-8, </a:t>
            </a:r>
            <a:r>
              <a:rPr lang="ru-RU" sz="2800" dirty="0" err="1" smtClean="0"/>
              <a:t>Mac</a:t>
            </a:r>
            <a:r>
              <a:rPr lang="ru-RU" sz="2800" dirty="0" smtClean="0"/>
              <a:t>, ISO) поэтому тексты, созданные в одной кодировке, не будут правильно отображаться в другой.</a:t>
            </a:r>
            <a:endParaRPr lang="ru-RU" sz="28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Таблицы кодировки русскоязычных символов</a:t>
            </a:r>
            <a:endParaRPr lang="ru-RU" sz="3200" dirty="0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503238" y="1142984"/>
            <a:ext cx="1765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КОИ-8</a:t>
            </a:r>
            <a:endParaRPr lang="ru-RU" sz="3600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38315"/>
            <a:ext cx="35052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4859338" y="1428736"/>
            <a:ext cx="36417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CP1251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Windows)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407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1104" y="2000240"/>
            <a:ext cx="4178034" cy="222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576262" y="3786190"/>
            <a:ext cx="38528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CP866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(MS-DOS)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409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8152" y="4381523"/>
            <a:ext cx="44196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92254" y="692696"/>
            <a:ext cx="1765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Mac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800" y="1186840"/>
            <a:ext cx="5148312" cy="2718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092950" y="3263888"/>
            <a:ext cx="1765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ISO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929066"/>
            <a:ext cx="5357850" cy="282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ru-RU" sz="2400" dirty="0" smtClean="0"/>
              <a:t>Таблицы кодировки русскоязычных символов</a:t>
            </a:r>
            <a:endParaRPr lang="ru-RU" sz="24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87338" y="1196975"/>
            <a:ext cx="8428066" cy="2732091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solidFill>
                <a:srgbClr val="FF3399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разных типов ЭВМ используются различные таблицы кодировки.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распространением персональных компьютеров типа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IBM PC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международным стандартом стала таблица кодировки под названием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ASCII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merican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tandard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nformation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nterchange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американский стандартный код для информационного обмена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>
            <a:normAutofit/>
          </a:bodyPr>
          <a:lstStyle/>
          <a:p>
            <a:r>
              <a:rPr lang="ru-RU" smtClean="0"/>
              <a:t>Кодовая таблица </a:t>
            </a:r>
            <a:r>
              <a:rPr lang="en-US" smtClean="0"/>
              <a:t>ASCII</a:t>
            </a:r>
            <a:endParaRPr lang="ru-RU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848" y="4031503"/>
            <a:ext cx="5750622" cy="282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100" dirty="0" smtClean="0"/>
              <a:t>В последние годы широкое распространение получил новый международный стандарт кодирования текстовых символов </a:t>
            </a:r>
            <a:r>
              <a:rPr lang="ru-RU" sz="3100" dirty="0" err="1" smtClean="0"/>
              <a:t>Unicode</a:t>
            </a:r>
            <a:r>
              <a:rPr lang="ru-RU" sz="3100" dirty="0" smtClean="0"/>
              <a:t>, который отводит на каждый символ 2 байта (16 битов). По формуле можно определить количество символов, которые можно закодировать согласно этому </a:t>
            </a:r>
            <a:r>
              <a:rPr lang="ru-RU" sz="3400" dirty="0" smtClean="0"/>
              <a:t>стандарту</a:t>
            </a:r>
            <a:r>
              <a:rPr lang="ru-RU" sz="3100" dirty="0" smtClean="0"/>
              <a:t>:  </a:t>
            </a:r>
          </a:p>
          <a:p>
            <a:pPr marL="0" indent="0" algn="ctr">
              <a:buNone/>
            </a:pPr>
            <a:r>
              <a:rPr lang="ru-RU" sz="3100" dirty="0" smtClean="0">
                <a:solidFill>
                  <a:srgbClr val="C00000"/>
                </a:solidFill>
              </a:rPr>
              <a:t>N = 2</a:t>
            </a:r>
            <a:r>
              <a:rPr lang="en-US" sz="3100" baseline="30000" dirty="0" smtClean="0">
                <a:solidFill>
                  <a:srgbClr val="C00000"/>
                </a:solidFill>
              </a:rPr>
              <a:t>I</a:t>
            </a:r>
            <a:r>
              <a:rPr lang="ru-RU" sz="3100" dirty="0" smtClean="0">
                <a:solidFill>
                  <a:srgbClr val="C00000"/>
                </a:solidFill>
              </a:rPr>
              <a:t> = 2</a:t>
            </a:r>
            <a:r>
              <a:rPr lang="ru-RU" sz="3100" baseline="30000" dirty="0" smtClean="0">
                <a:solidFill>
                  <a:srgbClr val="C00000"/>
                </a:solidFill>
              </a:rPr>
              <a:t>16</a:t>
            </a:r>
            <a:r>
              <a:rPr lang="ru-RU" sz="3100" dirty="0" smtClean="0">
                <a:solidFill>
                  <a:srgbClr val="C00000"/>
                </a:solidFill>
              </a:rPr>
              <a:t> = 65 536.</a:t>
            </a:r>
          </a:p>
          <a:p>
            <a:pPr marL="0" indent="0" algn="just">
              <a:buNone/>
            </a:pPr>
            <a:r>
              <a:rPr lang="ru-RU" sz="3100" dirty="0" smtClean="0"/>
              <a:t>Такого количества символов достаточно, чтобы закодировать не только русский и латинский алфавиты, цифры, знаки и математические символы, но и греческий, арабский, иврит и другие алфавиты.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7478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Понятие кодировки </a:t>
            </a:r>
            <a:br>
              <a:rPr lang="ru-RU" b="1" dirty="0" smtClean="0"/>
            </a:br>
            <a:r>
              <a:rPr lang="ru-RU" b="1" dirty="0" err="1" smtClean="0"/>
              <a:t>Unicode</a:t>
            </a:r>
            <a:r>
              <a:rPr lang="ru-RU" b="1" dirty="0" smtClean="0"/>
              <a:t>(</a:t>
            </a:r>
            <a:r>
              <a:rPr lang="en-US" b="1" dirty="0" smtClean="0"/>
              <a:t>UCS - 2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Какой принцип кодирования текстовой информации используется в компьютере? </a:t>
            </a:r>
          </a:p>
          <a:p>
            <a:pPr lvl="0"/>
            <a:r>
              <a:rPr lang="ru-RU" dirty="0" smtClean="0"/>
              <a:t>Почему при кодировании текстовой информации в компьютере в большинстве кодировок используется 256 различных символов, хотя русский алфавит включает только 33 буквы? </a:t>
            </a:r>
          </a:p>
          <a:p>
            <a:pPr lvl="0"/>
            <a:r>
              <a:rPr lang="ru-RU" dirty="0" smtClean="0"/>
              <a:t>Как </a:t>
            </a:r>
            <a:r>
              <a:rPr lang="ru-RU" sz="2600" dirty="0" smtClean="0"/>
              <a:t>называется</a:t>
            </a:r>
            <a:r>
              <a:rPr lang="ru-RU" dirty="0" smtClean="0"/>
              <a:t> международная таблица кодировки символов?</a:t>
            </a:r>
          </a:p>
          <a:p>
            <a:pPr lvl="0"/>
            <a:r>
              <a:rPr lang="ru-RU" dirty="0" smtClean="0"/>
              <a:t>С какой целью ввели кодировку </a:t>
            </a:r>
            <a:r>
              <a:rPr lang="ru-RU" dirty="0" err="1" smtClean="0"/>
              <a:t>Unicode</a:t>
            </a:r>
            <a:r>
              <a:rPr lang="ru-RU" dirty="0" smtClean="0"/>
              <a:t>, которая позволяет закодировать 65 536 различных символов?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Итог урока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ответить на вопросы: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709160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b="1" dirty="0" smtClean="0"/>
              <a:t>двоичное кодирование текстовой информации;</a:t>
            </a:r>
          </a:p>
          <a:p>
            <a:r>
              <a:rPr lang="ru-RU" sz="2800" b="1" dirty="0" smtClean="0"/>
              <a:t>таблицы кодировки;</a:t>
            </a:r>
          </a:p>
          <a:p>
            <a:r>
              <a:rPr lang="ru-RU" sz="2800" b="1" dirty="0" smtClean="0"/>
              <a:t>понятие кодировки </a:t>
            </a:r>
            <a:r>
              <a:rPr lang="en-US" sz="2800" b="1" dirty="0" smtClean="0"/>
              <a:t>Unicode</a:t>
            </a:r>
            <a:r>
              <a:rPr lang="ru-RU" sz="2800" b="1" dirty="0" smtClean="0"/>
              <a:t>;</a:t>
            </a:r>
          </a:p>
          <a:p>
            <a:r>
              <a:rPr lang="ru-RU" sz="2800" b="1" dirty="0" smtClean="0"/>
              <a:t>научиться определять числовые коды символов;</a:t>
            </a:r>
          </a:p>
          <a:p>
            <a:r>
              <a:rPr lang="ru-RU" sz="2800" b="1" dirty="0" smtClean="0"/>
              <a:t>научиться вводить символы с помощью числовых кодов.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 Рассматриваемые вопросы </a:t>
            </a:r>
            <a:br>
              <a:rPr lang="ru-RU" sz="3200" u="sng" dirty="0" smtClean="0"/>
            </a:br>
            <a:r>
              <a:rPr lang="ru-RU" sz="3200" u="sng" dirty="0" smtClean="0"/>
              <a:t>на уроке: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568952" cy="34506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1. Что называется закодированной информацией? </a:t>
            </a:r>
          </a:p>
          <a:p>
            <a:pPr>
              <a:buNone/>
            </a:pPr>
            <a:r>
              <a:rPr lang="ru-RU" sz="2800" dirty="0" smtClean="0"/>
              <a:t>2. Какими способами можно передавать одну и ту же информацию? </a:t>
            </a:r>
          </a:p>
          <a:p>
            <a:pPr>
              <a:buNone/>
            </a:pPr>
            <a:r>
              <a:rPr lang="ru-RU" sz="2800" dirty="0" smtClean="0"/>
              <a:t>3. Что такое декодирование? </a:t>
            </a:r>
          </a:p>
          <a:p>
            <a:pPr>
              <a:buNone/>
            </a:pPr>
            <a:r>
              <a:rPr lang="ru-RU" sz="2800" dirty="0" smtClean="0"/>
              <a:t>4. Что такое текстовая информация? </a:t>
            </a:r>
          </a:p>
          <a:p>
            <a:pPr>
              <a:buNone/>
            </a:pPr>
            <a:r>
              <a:rPr lang="ru-RU" sz="2800" dirty="0" smtClean="0"/>
              <a:t>5. Какие текстовые редакторы вы знаете? </a:t>
            </a:r>
          </a:p>
          <a:p>
            <a:pPr>
              <a:buNone/>
            </a:pPr>
            <a:r>
              <a:rPr lang="ru-RU" sz="2800" dirty="0" smtClean="0"/>
              <a:t>6. По какой формуле можно вычислить количество информации?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3450696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u="sng" dirty="0" smtClean="0"/>
              <a:t>Текст – </a:t>
            </a:r>
            <a:r>
              <a:rPr lang="ru-RU" sz="4000" dirty="0" smtClean="0"/>
              <a:t>последовательность символов компьютерного алфавита.</a:t>
            </a:r>
          </a:p>
          <a:p>
            <a:pPr>
              <a:buNone/>
            </a:pPr>
            <a:endParaRPr lang="ru-RU" sz="4000" b="1" u="sng" dirty="0" smtClean="0"/>
          </a:p>
          <a:p>
            <a:r>
              <a:rPr lang="ru-RU" sz="4000" b="1" u="sng" dirty="0" smtClean="0"/>
              <a:t>Текстовая информация </a:t>
            </a:r>
            <a:r>
              <a:rPr lang="ru-RU" sz="4000" dirty="0" smtClean="0"/>
              <a:t>– это информация, выраженная с помощью естественных и формальных языков в письменной форме.</a:t>
            </a:r>
          </a:p>
          <a:p>
            <a:endParaRPr lang="ru-RU" sz="4000" dirty="0" smtClean="0"/>
          </a:p>
          <a:p>
            <a:r>
              <a:rPr lang="ru-RU" sz="4000" b="1" u="sng" dirty="0" smtClean="0"/>
              <a:t>Текстовая информация </a:t>
            </a:r>
            <a:r>
              <a:rPr lang="ru-RU" sz="4000" dirty="0" smtClean="0"/>
              <a:t>– прописные и строчные буквы русского и латинского алфавитов, цифры, знаки и математические символы.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Двоичное кодирование текстовой информации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276872"/>
            <a:ext cx="7408333" cy="482453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11200" dirty="0" smtClean="0">
                <a:solidFill>
                  <a:srgbClr val="002060"/>
                </a:solidFill>
              </a:rPr>
              <a:t>Для представления текстовой информации достаточно 256 различных знаков. </a:t>
            </a:r>
          </a:p>
          <a:p>
            <a:pPr marL="0" indent="0" algn="just">
              <a:buNone/>
            </a:pPr>
            <a:endParaRPr lang="ru-RU" sz="112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002060"/>
                </a:solidFill>
              </a:rPr>
              <a:t>По формуле </a:t>
            </a:r>
            <a:r>
              <a:rPr lang="en-US" sz="11200" b="1" dirty="0" smtClean="0">
                <a:solidFill>
                  <a:srgbClr val="C00000"/>
                </a:solidFill>
              </a:rPr>
              <a:t>N</a:t>
            </a:r>
            <a:r>
              <a:rPr lang="ru-RU" sz="11200" b="1" dirty="0" smtClean="0">
                <a:solidFill>
                  <a:srgbClr val="C00000"/>
                </a:solidFill>
              </a:rPr>
              <a:t>=2</a:t>
            </a:r>
            <a:r>
              <a:rPr lang="en-US" sz="11200" b="1" baseline="30000" dirty="0" smtClean="0">
                <a:solidFill>
                  <a:srgbClr val="C00000"/>
                </a:solidFill>
              </a:rPr>
              <a:t>I</a:t>
            </a:r>
            <a:r>
              <a:rPr lang="en-US" sz="11200" b="1" dirty="0" smtClean="0">
                <a:solidFill>
                  <a:srgbClr val="C00000"/>
                </a:solidFill>
              </a:rPr>
              <a:t> </a:t>
            </a:r>
            <a:r>
              <a:rPr lang="ru-RU" sz="11200" dirty="0" smtClean="0">
                <a:solidFill>
                  <a:srgbClr val="002060"/>
                </a:solidFill>
              </a:rPr>
              <a:t>можно вычислить, какое количество информации необходимо, чтобы закодировать каждый знак:   </a:t>
            </a:r>
          </a:p>
          <a:p>
            <a:pPr marL="0" indent="0">
              <a:buNone/>
            </a:pPr>
            <a:r>
              <a:rPr lang="ru-RU" sz="11200" b="1" dirty="0" smtClean="0">
                <a:solidFill>
                  <a:srgbClr val="002060"/>
                </a:solidFill>
              </a:rPr>
              <a:t>	</a:t>
            </a:r>
            <a:r>
              <a:rPr lang="en-US" sz="11200" b="1" dirty="0" smtClean="0">
                <a:solidFill>
                  <a:srgbClr val="C00000"/>
                </a:solidFill>
              </a:rPr>
              <a:t>N</a:t>
            </a:r>
            <a:r>
              <a:rPr lang="ru-RU" sz="11200" b="1" dirty="0" smtClean="0">
                <a:solidFill>
                  <a:srgbClr val="C00000"/>
                </a:solidFill>
              </a:rPr>
              <a:t> = 2</a:t>
            </a:r>
            <a:r>
              <a:rPr lang="en-US" sz="11200" b="1" baseline="30000" dirty="0" smtClean="0">
                <a:solidFill>
                  <a:srgbClr val="C00000"/>
                </a:solidFill>
              </a:rPr>
              <a:t>I</a:t>
            </a:r>
            <a:r>
              <a:rPr lang="ru-RU" sz="11200" b="1" dirty="0" smtClean="0">
                <a:solidFill>
                  <a:srgbClr val="C00000"/>
                </a:solidFill>
              </a:rPr>
              <a:t>  </a:t>
            </a:r>
            <a:r>
              <a:rPr lang="ru-RU" sz="11200" dirty="0" smtClean="0">
                <a:solidFill>
                  <a:srgbClr val="C00000"/>
                </a:solidFill>
              </a:rPr>
              <a:t>=&gt;   </a:t>
            </a:r>
            <a:r>
              <a:rPr lang="ru-RU" sz="11200" b="1" dirty="0" smtClean="0">
                <a:solidFill>
                  <a:srgbClr val="C00000"/>
                </a:solidFill>
              </a:rPr>
              <a:t>256 = 2</a:t>
            </a:r>
            <a:r>
              <a:rPr lang="en-US" sz="11200" b="1" baseline="30000" dirty="0" smtClean="0">
                <a:solidFill>
                  <a:srgbClr val="C00000"/>
                </a:solidFill>
              </a:rPr>
              <a:t>I</a:t>
            </a:r>
            <a:r>
              <a:rPr lang="ru-RU" sz="11200" b="1" dirty="0" smtClean="0">
                <a:solidFill>
                  <a:srgbClr val="C00000"/>
                </a:solidFill>
              </a:rPr>
              <a:t>   </a:t>
            </a:r>
            <a:r>
              <a:rPr lang="ru-RU" sz="11200" dirty="0" smtClean="0">
                <a:solidFill>
                  <a:srgbClr val="C00000"/>
                </a:solidFill>
              </a:rPr>
              <a:t>=&gt;  </a:t>
            </a:r>
            <a:r>
              <a:rPr lang="ru-RU" sz="11200" b="1" dirty="0" smtClean="0">
                <a:solidFill>
                  <a:srgbClr val="C00000"/>
                </a:solidFill>
              </a:rPr>
              <a:t>2</a:t>
            </a:r>
            <a:r>
              <a:rPr lang="ru-RU" sz="11200" b="1" baseline="30000" dirty="0" smtClean="0">
                <a:solidFill>
                  <a:srgbClr val="C00000"/>
                </a:solidFill>
              </a:rPr>
              <a:t>8</a:t>
            </a:r>
            <a:r>
              <a:rPr lang="ru-RU" sz="11200" b="1" dirty="0" smtClean="0">
                <a:solidFill>
                  <a:srgbClr val="C00000"/>
                </a:solidFill>
              </a:rPr>
              <a:t> = 2</a:t>
            </a:r>
            <a:r>
              <a:rPr lang="en-US" sz="11200" b="1" baseline="30000" dirty="0" smtClean="0">
                <a:solidFill>
                  <a:srgbClr val="C00000"/>
                </a:solidFill>
              </a:rPr>
              <a:t>I</a:t>
            </a:r>
            <a:r>
              <a:rPr lang="ru-RU" sz="11200" b="1" dirty="0" smtClean="0">
                <a:solidFill>
                  <a:srgbClr val="C00000"/>
                </a:solidFill>
              </a:rPr>
              <a:t> </a:t>
            </a:r>
            <a:r>
              <a:rPr lang="ru-RU" sz="11200" dirty="0" smtClean="0">
                <a:solidFill>
                  <a:srgbClr val="C00000"/>
                </a:solidFill>
              </a:rPr>
              <a:t>=&gt; </a:t>
            </a:r>
          </a:p>
          <a:p>
            <a:pPr marL="0" indent="0">
              <a:buNone/>
            </a:pPr>
            <a:r>
              <a:rPr lang="ru-RU" sz="11200" dirty="0" smtClean="0">
                <a:solidFill>
                  <a:srgbClr val="C00000"/>
                </a:solidFill>
              </a:rPr>
              <a:t>	</a:t>
            </a:r>
            <a:r>
              <a:rPr lang="en-US" sz="11200" b="1" dirty="0" smtClean="0">
                <a:solidFill>
                  <a:srgbClr val="C00000"/>
                </a:solidFill>
              </a:rPr>
              <a:t>I</a:t>
            </a:r>
            <a:r>
              <a:rPr lang="ru-RU" sz="11200" b="1" dirty="0" smtClean="0">
                <a:solidFill>
                  <a:srgbClr val="C00000"/>
                </a:solidFill>
              </a:rPr>
              <a:t> = 8 битов</a:t>
            </a:r>
            <a:endParaRPr lang="ru-RU" sz="112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002060"/>
                </a:solidFill>
              </a:rPr>
              <a:t>Для кодирования </a:t>
            </a:r>
            <a:r>
              <a:rPr lang="ru-RU" sz="11200" b="1" dirty="0" smtClean="0">
                <a:solidFill>
                  <a:srgbClr val="C00000"/>
                </a:solidFill>
              </a:rPr>
              <a:t>одного символа</a:t>
            </a:r>
            <a:r>
              <a:rPr lang="ru-RU" sz="11200" dirty="0" smtClean="0">
                <a:solidFill>
                  <a:srgbClr val="C00000"/>
                </a:solidFill>
              </a:rPr>
              <a:t> </a:t>
            </a:r>
            <a:r>
              <a:rPr lang="ru-RU" sz="11200" dirty="0" smtClean="0">
                <a:solidFill>
                  <a:srgbClr val="002060"/>
                </a:solidFill>
              </a:rPr>
              <a:t>требуется </a:t>
            </a:r>
            <a:r>
              <a:rPr lang="ru-RU" sz="11200" b="1" dirty="0" smtClean="0">
                <a:solidFill>
                  <a:srgbClr val="C00000"/>
                </a:solidFill>
              </a:rPr>
              <a:t>один байт</a:t>
            </a:r>
            <a:r>
              <a:rPr lang="ru-RU" sz="11200" dirty="0" smtClean="0">
                <a:solidFill>
                  <a:srgbClr val="C00000"/>
                </a:solidFill>
              </a:rPr>
              <a:t> </a:t>
            </a:r>
            <a:r>
              <a:rPr lang="ru-RU" sz="11200" dirty="0" smtClean="0">
                <a:solidFill>
                  <a:srgbClr val="002060"/>
                </a:solidFill>
              </a:rPr>
              <a:t>информации</a:t>
            </a:r>
            <a:endParaRPr lang="ru-RU" sz="112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Кодирование текстовой информации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66114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ru-RU" sz="3300" i="1" dirty="0" smtClean="0">
                <a:solidFill>
                  <a:srgbClr val="C00000"/>
                </a:solidFill>
              </a:rPr>
              <a:t>Человек различает знаки по их начертанию, а компьютер - по их двоичным кодам.</a:t>
            </a:r>
            <a:r>
              <a:rPr lang="ru-RU" sz="3300" dirty="0" smtClean="0"/>
              <a:t> </a:t>
            </a:r>
          </a:p>
          <a:p>
            <a:pPr marL="0" indent="0" algn="just">
              <a:buFont typeface="Wingdings" pitchFamily="2" charset="2"/>
              <a:buNone/>
            </a:pPr>
            <a:endParaRPr lang="ru-RU" sz="3300" dirty="0"/>
          </a:p>
          <a:p>
            <a:pPr marL="0" indent="0" algn="just">
              <a:buFont typeface="Wingdings" pitchFamily="2" charset="2"/>
              <a:buNone/>
            </a:pPr>
            <a:r>
              <a:rPr lang="ru-RU" sz="3300" dirty="0" smtClean="0"/>
              <a:t>При вводе в компьютер текстовой информации происходит ее двоичное кодирование, изображение знака преобразуется в его двоичный код.</a:t>
            </a:r>
          </a:p>
          <a:p>
            <a:pPr marL="0" indent="0" algn="just">
              <a:buFont typeface="Wingdings" pitchFamily="2" charset="2"/>
              <a:buNone/>
            </a:pPr>
            <a:endParaRPr lang="ru-RU" sz="3300" dirty="0" smtClean="0"/>
          </a:p>
          <a:p>
            <a:pPr marL="0" indent="0" algn="just">
              <a:buFont typeface="Wingdings" pitchFamily="2" charset="2"/>
              <a:buNone/>
            </a:pPr>
            <a:r>
              <a:rPr lang="ru-RU" sz="3300" dirty="0" smtClean="0"/>
              <a:t>Пользователь нажимает на клавиатуре клавишу со знаком, и в компьютер поступает определенная последовательность из восьми электрических импульсов (двоичный код знака).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sz="3300" i="1" dirty="0" smtClean="0">
                <a:solidFill>
                  <a:srgbClr val="C00000"/>
                </a:solidFill>
              </a:rPr>
              <a:t>Код знака хранится в оперативной памяти компьютера, где занимает одну ячейку.</a:t>
            </a:r>
          </a:p>
          <a:p>
            <a:pPr>
              <a:buFont typeface="Wingdings" pitchFamily="2" charset="2"/>
              <a:buNone/>
            </a:pPr>
            <a:endParaRPr lang="ru-RU" sz="1400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450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		</a:t>
            </a:r>
          </a:p>
          <a:p>
            <a:pPr marL="0" indent="0" algn="just">
              <a:buNone/>
            </a:pPr>
            <a:r>
              <a:rPr lang="ru-RU" sz="2800" dirty="0" smtClean="0"/>
              <a:t>При кодировании каждому символу алфавита ставится в соответствие уникальный двоичный код.</a:t>
            </a:r>
            <a:r>
              <a:rPr lang="ru-RU" sz="2800" b="1" dirty="0" smtClean="0"/>
              <a:t>	</a:t>
            </a:r>
          </a:p>
          <a:p>
            <a:pPr marL="0" indent="0" algn="just">
              <a:buNone/>
            </a:pPr>
            <a:r>
              <a:rPr lang="ru-RU" sz="2800" b="1" u="sng" dirty="0" smtClean="0"/>
              <a:t>Таблица кодировки</a:t>
            </a:r>
            <a:r>
              <a:rPr lang="ru-RU" sz="2800" b="1" dirty="0" smtClean="0"/>
              <a:t> </a:t>
            </a:r>
            <a:r>
              <a:rPr lang="ru-RU" sz="2800" dirty="0" smtClean="0"/>
              <a:t>– это таблица, в которой всем символам компьютерного алфавита поставлены в соответствие порядковые номера (коды).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 кодировки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928794" y="1357298"/>
            <a:ext cx="5214974" cy="521497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Кодировки знаков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от 0 до 32 </a:t>
            </a:r>
            <a:r>
              <a:rPr lang="ru-RU" dirty="0" smtClean="0"/>
              <a:t>соответствуют операциям (перевод строки, ввод пробела и т.д.);</a:t>
            </a:r>
          </a:p>
          <a:p>
            <a:r>
              <a:rPr lang="ru-RU" b="1" dirty="0" smtClean="0"/>
              <a:t>от 33 по127 </a:t>
            </a:r>
            <a:r>
              <a:rPr lang="ru-RU" dirty="0" smtClean="0"/>
              <a:t>соответствуют знакам латинского алфавита, цифрам, знакам арифметических операций и знакам препинания;</a:t>
            </a:r>
          </a:p>
          <a:p>
            <a:r>
              <a:rPr lang="ru-RU" b="1" dirty="0" smtClean="0"/>
              <a:t>от 128 по 255 </a:t>
            </a:r>
            <a:r>
              <a:rPr lang="ru-RU" dirty="0" smtClean="0"/>
              <a:t>в различных национальных кодировках одному и тому же коду соответствуют разные знаки.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существующих кодовых таблицах </a:t>
            </a:r>
            <a:b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десятичные  коды 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486</TotalTime>
  <Words>569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Кодирование текстовой информации  </vt:lpstr>
      <vt:lpstr> Рассматриваемые вопросы  на уроке:</vt:lpstr>
      <vt:lpstr>Вопросы:</vt:lpstr>
      <vt:lpstr>Двоичное кодирование текстовой информации</vt:lpstr>
      <vt:lpstr>Кодирование текстовой информации</vt:lpstr>
      <vt:lpstr>Презентация PowerPoint</vt:lpstr>
      <vt:lpstr>Таблица кодировки</vt:lpstr>
      <vt:lpstr>Кодировки знаков</vt:lpstr>
      <vt:lpstr>В существующих кодовых таблицах  десятичные  коды : </vt:lpstr>
      <vt:lpstr>Десятичные коды некоторых символов  в различных кодировках</vt:lpstr>
      <vt:lpstr>Таблицы кодировки русскоязычных символов</vt:lpstr>
      <vt:lpstr>Таблицы кодировки русскоязычных символов</vt:lpstr>
      <vt:lpstr>Кодовая таблица ASCII</vt:lpstr>
      <vt:lpstr>Понятие кодировки  Unicode(UCS - 2)</vt:lpstr>
      <vt:lpstr>Итог урока ответить на вопросы:</vt:lpstr>
    </vt:vector>
  </TitlesOfParts>
  <Company>Гимназия 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luba</dc:creator>
  <cp:lastModifiedBy>Екатерина Изосимовна Жукова</cp:lastModifiedBy>
  <cp:revision>41</cp:revision>
  <dcterms:created xsi:type="dcterms:W3CDTF">2010-01-20T03:43:28Z</dcterms:created>
  <dcterms:modified xsi:type="dcterms:W3CDTF">2015-12-08T08:17:01Z</dcterms:modified>
</cp:coreProperties>
</file>