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8" r:id="rId3"/>
    <p:sldId id="256" r:id="rId4"/>
    <p:sldId id="257" r:id="rId5"/>
    <p:sldId id="274" r:id="rId6"/>
    <p:sldId id="259" r:id="rId7"/>
    <p:sldId id="260" r:id="rId8"/>
    <p:sldId id="261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C93F-41BF-4304-9CC2-6ED07782CA5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67F81-601E-4DB2-A70D-DD193D921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7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409-B46B-408F-BEB6-20D3AE44D917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9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649-BFA1-412D-A1CC-1D896549E418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7C5-B1A3-4A03-8BD3-69F2222D767D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94C-0257-47EA-96BD-2E802A4D4CEF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4F7-321B-48BB-8B8F-7DF9135E2A68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9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B5AE-257A-46A5-A136-30ABB434F2B3}" type="datetime1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1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FA1C-C68E-40D9-B6C4-284832D77FB6}" type="datetime1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4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3515-B885-42C6-8A81-2D529DFC31A2}" type="datetime1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6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AA16-0EC5-4FCE-B81A-22FB7FC77CBC}" type="datetime1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6469-8D1B-4FAF-A92D-EFE78EA9269D}" type="datetime1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6A0-26C8-4501-8FC8-E067FA1CDD41}" type="datetime1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4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6D13-5D34-4DCD-B43F-80A2D4138EA7}" type="datetime1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5A0F-C245-4C9A-8C62-E18169CE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Advanced_Peer_to_Peer_Networking" TargetMode="External"/><Relationship Id="rId3" Type="http://schemas.openxmlformats.org/officeDocument/2006/relationships/hyperlink" Target="http://ru.wikipedia.org/wiki/%D0%A1%D0%B5%D1%80%D0%B2%D0%B5%D1%80_(%D0%BF%D1%80%D0%B8%D0%BB%D0%BE%D0%B6%D0%B5%D0%BD%D0%B8%D0%B5)" TargetMode="External"/><Relationship Id="rId7" Type="http://schemas.openxmlformats.org/officeDocument/2006/relationships/hyperlink" Target="http://ru.wikipedia.org/wiki/1984_%D0%B3%D0%BE%D0%B4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Peer" TargetMode="External"/><Relationship Id="rId5" Type="http://schemas.openxmlformats.org/officeDocument/2006/relationships/hyperlink" Target="http://ru.wikipedia.org/wiki/%D0%9A%D0%BB%D0%B8%D0%B5%D0%BD%D1%82-%D1%81%D0%B5%D1%80%D0%B2%D0%B5%D1%80" TargetMode="External"/><Relationship Id="rId4" Type="http://schemas.openxmlformats.org/officeDocument/2006/relationships/hyperlink" Target="http://ru.wikipedia.org/wiki/%D0%9A%D0%BB%D0%B8%D0%B5%D0%BD%D1%82_(%D0%BF%D1%80%D0%BE%D0%B3%D1%80%D0%B0%D0%BC%D0%BC%D0%BD%D1%8B%D0%B9)" TargetMode="External"/><Relationship Id="rId9" Type="http://schemas.openxmlformats.org/officeDocument/2006/relationships/hyperlink" Target="http://ru.wikipedia.org/wiki/IB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60813"/>
            <a:ext cx="7102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КОМПЬЮТЕРНЫЕ СЕТИ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01" y="3068645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27" y="47667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Для того, чтобы программы, написанные разными авторами для разного типа компьютеров, с разными операционными системами, могли корректно взаимодействовать между собой,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были придуманы специальные 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правила – </a:t>
            </a:r>
            <a:r>
              <a:rPr lang="ru-RU" sz="3200" b="1" dirty="0">
                <a:solidFill>
                  <a:srgbClr val="C00000"/>
                </a:solidFill>
              </a:rPr>
              <a:t>протоколы </a:t>
            </a:r>
            <a:endParaRPr lang="en-US" sz="3200" b="1" dirty="0">
              <a:solidFill>
                <a:srgbClr val="C00000"/>
              </a:solidFill>
            </a:endParaRPr>
          </a:p>
          <a:p>
            <a:pPr lvl="0"/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ru-RU" sz="3200" dirty="0">
                <a:solidFill>
                  <a:prstClr val="black"/>
                </a:solidFill>
              </a:rPr>
              <a:t>например,  </a:t>
            </a:r>
            <a:r>
              <a:rPr lang="en-US" sz="3200" dirty="0" smtClean="0">
                <a:solidFill>
                  <a:prstClr val="black"/>
                </a:solidFill>
              </a:rPr>
              <a:t>HTTP – hyper text transfer protocol – </a:t>
            </a:r>
            <a:r>
              <a:rPr lang="ru-RU" sz="3200" dirty="0" smtClean="0">
                <a:solidFill>
                  <a:prstClr val="black"/>
                </a:solidFill>
              </a:rPr>
              <a:t>протокол передачи гипертекста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r>
              <a:rPr lang="ru-RU" sz="32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859285" cy="19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8" y="4725144"/>
            <a:ext cx="507822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968" y="260648"/>
            <a:ext cx="87129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Все компьютеры в Интернете можно поделить на две группы – </a:t>
            </a:r>
            <a:r>
              <a:rPr lang="ru-RU" sz="2800" b="1" dirty="0" smtClean="0">
                <a:solidFill>
                  <a:srgbClr val="C00000"/>
                </a:solidFill>
              </a:rPr>
              <a:t>серверы и клиенты.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Интернет - провайдер</a:t>
            </a:r>
            <a:r>
              <a:rPr lang="ru-RU" sz="2800" b="1" dirty="0" smtClean="0"/>
              <a:t>– </a:t>
            </a:r>
            <a:r>
              <a:rPr lang="ru-RU" sz="2800" dirty="0" smtClean="0"/>
              <a:t>организация, предоставляющая доступ в Интернет через свой </a:t>
            </a:r>
            <a:r>
              <a:rPr lang="ru-RU" sz="2800" i="1" dirty="0" smtClean="0">
                <a:solidFill>
                  <a:srgbClr val="C00000"/>
                </a:solidFill>
              </a:rPr>
              <a:t>Интернет-сервер</a:t>
            </a:r>
            <a:r>
              <a:rPr lang="ru-RU" sz="2800" dirty="0" smtClean="0"/>
              <a:t>. Клиенты соединяются с сервером провайдера по телефонным линиям, выделенному каналу или беспроводной сети.</a:t>
            </a:r>
          </a:p>
          <a:p>
            <a:pPr algn="ctr"/>
            <a:r>
              <a:rPr lang="ru-RU" sz="2800" dirty="0" smtClean="0"/>
              <a:t>Серверы провайдера соединены с интернетом постоянными высокоскоростными линиями связи и имеют специализированное ПО.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848872" cy="64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40" y="5257604"/>
            <a:ext cx="1162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06084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/>
          </a:p>
          <a:p>
            <a:r>
              <a:rPr lang="ru-RU" sz="3200" b="1" dirty="0" smtClean="0"/>
              <a:t>Если </a:t>
            </a:r>
            <a:r>
              <a:rPr lang="ru-RU" sz="3200" b="1" dirty="0"/>
              <a:t>все веб-сайты, веб-страницы, блоги и пр. являются частью всемирной базы данных WWW, то где и на каких полках все это лежит?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3572"/>
            <a:ext cx="3712570" cy="27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правило, сайты размещаются на </a:t>
            </a:r>
            <a:r>
              <a:rPr lang="ru-RU" sz="2400" dirty="0" smtClean="0"/>
              <a:t>Интернет-серверах</a:t>
            </a:r>
            <a:r>
              <a:rPr lang="en-US" sz="2400" dirty="0" smtClean="0"/>
              <a:t>.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того, чтобы разместить сайт в Интернете, а точнее во всемирной паутине WWW, необходимо обратиться к хост-провайдеру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endParaRPr lang="ru-RU" sz="2400" dirty="0"/>
          </a:p>
          <a:p>
            <a:r>
              <a:rPr lang="ru-RU" sz="2400" b="1" dirty="0">
                <a:solidFill>
                  <a:srgbClr val="C00000"/>
                </a:solidFill>
              </a:rPr>
              <a:t>Хост-провайдер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это организация, которая предоставляет услуги хостинга, т.е. предоставляет дисковое пространство на </a:t>
            </a:r>
            <a:r>
              <a:rPr lang="ru-RU" sz="2400" dirty="0" smtClean="0"/>
              <a:t>Интернет-сервере, </a:t>
            </a:r>
            <a:r>
              <a:rPr lang="ru-RU" sz="2400" dirty="0"/>
              <a:t>для размещения вашего сайта в сети Интернет. </a:t>
            </a:r>
            <a:endParaRPr lang="en-US" sz="2400" dirty="0" smtClean="0"/>
          </a:p>
          <a:p>
            <a:r>
              <a:rPr lang="ru-RU" sz="2400" i="1" dirty="0" smtClean="0">
                <a:solidFill>
                  <a:srgbClr val="C00000"/>
                </a:solidFill>
              </a:rPr>
              <a:t>Запомните</a:t>
            </a:r>
            <a:r>
              <a:rPr lang="ru-RU" sz="2400" i="1" dirty="0">
                <a:solidFill>
                  <a:srgbClr val="C00000"/>
                </a:solidFill>
              </a:rPr>
              <a:t>, что хостинг это не процесс публикации сайта, а только аренда дискового пространства.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endParaRPr lang="en-US" sz="2400" i="1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английского «</a:t>
            </a:r>
            <a:r>
              <a:rPr lang="ru-RU" sz="2400" b="1" dirty="0"/>
              <a:t>хост» </a:t>
            </a:r>
            <a:r>
              <a:rPr lang="ru-RU" sz="2400" dirty="0"/>
              <a:t>переводится, </a:t>
            </a:r>
            <a:endParaRPr lang="en-US" sz="2400" dirty="0" smtClean="0"/>
          </a:p>
          <a:p>
            <a:r>
              <a:rPr lang="ru-RU" sz="2400" dirty="0" smtClean="0"/>
              <a:t>как </a:t>
            </a:r>
            <a:r>
              <a:rPr lang="ru-RU" sz="2400" dirty="0"/>
              <a:t>главный компьютер или </a:t>
            </a:r>
            <a:endParaRPr lang="en-US" sz="2400" dirty="0" smtClean="0"/>
          </a:p>
          <a:p>
            <a:r>
              <a:rPr lang="ru-RU" sz="2400" dirty="0" smtClean="0"/>
              <a:t>хозяин </a:t>
            </a:r>
            <a:r>
              <a:rPr lang="ru-RU" sz="2400" dirty="0"/>
              <a:t>постоялого двора. </a:t>
            </a:r>
            <a:endParaRPr lang="en-US" sz="2400" dirty="0" smtClean="0"/>
          </a:p>
          <a:p>
            <a:r>
              <a:rPr lang="ru-RU" sz="2400" dirty="0" smtClean="0"/>
              <a:t>Таких </a:t>
            </a:r>
            <a:r>
              <a:rPr lang="ru-RU" sz="2400" dirty="0"/>
              <a:t>постоялых дворов в сети тысячи.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Каждый компьютер, подключенный к сети Интернет, имеет свой уникальный </a:t>
            </a:r>
            <a:r>
              <a:rPr lang="ru-RU" sz="2400" b="1" dirty="0">
                <a:solidFill>
                  <a:srgbClr val="C00000"/>
                </a:solidFill>
              </a:rPr>
              <a:t>IP – адрес (</a:t>
            </a:r>
            <a:r>
              <a:rPr lang="ru-RU" sz="2400" b="1" dirty="0" err="1">
                <a:solidFill>
                  <a:srgbClr val="C00000"/>
                </a:solidFill>
              </a:rPr>
              <a:t>Internet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Protocol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Address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ru-RU" sz="2400" dirty="0"/>
              <a:t>, который представляет собой последовательность четырех чисел, разделенных точками, </a:t>
            </a:r>
            <a:r>
              <a:rPr lang="ru-RU" sz="2400" b="1" dirty="0">
                <a:solidFill>
                  <a:srgbClr val="C00000"/>
                </a:solidFill>
              </a:rPr>
              <a:t>например 195.5.46.34</a:t>
            </a:r>
            <a:r>
              <a:rPr lang="ru-RU" sz="2400" dirty="0"/>
              <a:t>. Каждое число может лежать в диапазоне от 0 до 255. IP-адрес для компьютера, как для нас номер сотового телефона. По нему можно найти компьютер в любом уголке мира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Итак, чтобы найти какой-либо сайт во всемирной паутине, надо знать IP-адрес, того сервера, где размещен сайт. Если для компьютера, запомнить несколько десятков IP-адресов в виде набора цифр, не составит труда, </a:t>
            </a:r>
            <a:endParaRPr lang="en-US" sz="2400" dirty="0" smtClean="0"/>
          </a:p>
          <a:p>
            <a:pPr algn="just"/>
            <a:r>
              <a:rPr lang="ru-RU" sz="2400" dirty="0" smtClean="0"/>
              <a:t>то </a:t>
            </a:r>
            <a:r>
              <a:rPr lang="ru-RU" sz="2400" dirty="0"/>
              <a:t>человеку это сделать гораздо сложнее.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48397"/>
            <a:ext cx="2808875" cy="210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6" y="3346473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837" y="18864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облегчения работы была придумана </a:t>
            </a:r>
            <a:r>
              <a:rPr lang="ru-RU" sz="2400" b="1" dirty="0" smtClean="0">
                <a:solidFill>
                  <a:srgbClr val="C00000"/>
                </a:solidFill>
              </a:rPr>
              <a:t>система </a:t>
            </a:r>
            <a:r>
              <a:rPr lang="ru-RU" sz="2400" b="1" dirty="0">
                <a:solidFill>
                  <a:srgbClr val="C00000"/>
                </a:solidFill>
              </a:rPr>
              <a:t>доменных имен (DNS – </a:t>
            </a:r>
            <a:r>
              <a:rPr lang="ru-RU" sz="2400" b="1" dirty="0" err="1">
                <a:solidFill>
                  <a:srgbClr val="C00000"/>
                </a:solidFill>
              </a:rPr>
              <a:t>Domain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Name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System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ru-RU" sz="2400" dirty="0"/>
              <a:t>. Эта альтернативная система адресации, более понятна человеку, т.к. компьютерам присваивается не только IP-адрес, но и символьное имя или </a:t>
            </a:r>
            <a:r>
              <a:rPr lang="ru-RU" sz="2400" b="1" dirty="0">
                <a:solidFill>
                  <a:srgbClr val="C00000"/>
                </a:solidFill>
              </a:rPr>
              <a:t>доменное имя</a:t>
            </a:r>
            <a:r>
              <a:rPr lang="ru-RU" sz="2400" dirty="0"/>
              <a:t>. Доменное имя состоит из цепочки символов, разделенных между собой точкой. 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Доменное </a:t>
            </a:r>
            <a:r>
              <a:rPr lang="ru-RU" sz="2400" dirty="0"/>
              <a:t>имя приобретается у регистратора доменных </a:t>
            </a:r>
            <a:r>
              <a:rPr lang="ru-RU" sz="2400" dirty="0" smtClean="0"/>
              <a:t>имён</a:t>
            </a:r>
            <a:r>
              <a:rPr lang="en-US" sz="2400" dirty="0" smtClean="0"/>
              <a:t> </a:t>
            </a:r>
            <a:r>
              <a:rPr lang="ru-RU" sz="2400" dirty="0" smtClean="0"/>
              <a:t>или через хостинг-провайдера.</a:t>
            </a:r>
          </a:p>
          <a:p>
            <a:endParaRPr lang="ru-RU" sz="2400" dirty="0"/>
          </a:p>
          <a:p>
            <a:r>
              <a:rPr lang="ru-RU" sz="2400" dirty="0"/>
              <a:t>Как бы, не были удобны для пользователя </a:t>
            </a:r>
            <a:endParaRPr lang="ru-RU" sz="2400" dirty="0" smtClean="0"/>
          </a:p>
          <a:p>
            <a:r>
              <a:rPr lang="ru-RU" sz="2400" dirty="0" smtClean="0"/>
              <a:t>доменные </a:t>
            </a:r>
            <a:r>
              <a:rPr lang="ru-RU" sz="2400" dirty="0"/>
              <a:t>имена, но работа всех компьютеров </a:t>
            </a:r>
            <a:endParaRPr lang="ru-RU" sz="2400" dirty="0" smtClean="0"/>
          </a:p>
          <a:p>
            <a:r>
              <a:rPr lang="ru-RU" sz="2400" dirty="0" smtClean="0"/>
              <a:t>построена </a:t>
            </a:r>
            <a:r>
              <a:rPr lang="ru-RU" sz="2400" dirty="0"/>
              <a:t>на цифровых адресах, </a:t>
            </a:r>
            <a:endParaRPr lang="ru-RU" sz="2400" dirty="0" smtClean="0"/>
          </a:p>
          <a:p>
            <a:r>
              <a:rPr lang="ru-RU" sz="2400" dirty="0" smtClean="0"/>
              <a:t>поэтому </a:t>
            </a:r>
            <a:r>
              <a:rPr lang="ru-RU" sz="2400" dirty="0"/>
              <a:t>для обеспечения связи между </a:t>
            </a:r>
            <a:endParaRPr lang="ru-RU" sz="2400" dirty="0" smtClean="0"/>
          </a:p>
          <a:p>
            <a:r>
              <a:rPr lang="ru-RU" sz="2400" dirty="0" smtClean="0"/>
              <a:t>человеком </a:t>
            </a:r>
            <a:r>
              <a:rPr lang="ru-RU" sz="2400" dirty="0"/>
              <a:t>и машиной была создана </a:t>
            </a:r>
            <a:endParaRPr lang="ru-RU" sz="2400" dirty="0" smtClean="0"/>
          </a:p>
          <a:p>
            <a:r>
              <a:rPr lang="ru-RU" sz="2400" i="1" dirty="0" smtClean="0">
                <a:solidFill>
                  <a:srgbClr val="C00000"/>
                </a:solidFill>
              </a:rPr>
              <a:t>служба DNS-серверов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в 1983 году разработал Пол </a:t>
            </a:r>
            <a:r>
              <a:rPr lang="ru-RU" sz="2400" dirty="0" err="1"/>
              <a:t>Мокапетрис</a:t>
            </a:r>
            <a:r>
              <a:rPr lang="ru-RU" sz="2400" dirty="0"/>
              <a:t>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64" y="4581128"/>
            <a:ext cx="1461283" cy="21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1913"/>
            <a:ext cx="3456384" cy="21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266" y="26064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DNS-сервер - программа, осуществляющая преобразование </a:t>
            </a:r>
            <a:r>
              <a:rPr lang="ru-RU" sz="2400" i="1" dirty="0">
                <a:solidFill>
                  <a:srgbClr val="C00000"/>
                </a:solidFill>
              </a:rPr>
              <a:t>доменного адреса </a:t>
            </a:r>
            <a:r>
              <a:rPr lang="ru-RU" sz="2400" i="1" dirty="0"/>
              <a:t>в цифровой IP-адрес и наоборот. </a:t>
            </a:r>
            <a:endParaRPr lang="ru-RU" sz="2400" i="1" dirty="0" smtClean="0"/>
          </a:p>
          <a:p>
            <a:r>
              <a:rPr lang="ru-RU" sz="2400" dirty="0" smtClean="0"/>
              <a:t>Каждый </a:t>
            </a:r>
            <a:r>
              <a:rPr lang="ru-RU" sz="2400" dirty="0"/>
              <a:t>раз, когда вы набираете доменное имя в браузере, служба DNS вычисляет, какому IP-адресу соответствует это имя и какой именно ресурс нужно вам предоставить.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DNS-сервер </a:t>
            </a:r>
            <a:r>
              <a:rPr lang="ru-RU" sz="2400" dirty="0"/>
              <a:t>можно сравнить с адресной книгой в нашем сотовом телефоне. Мы физически не можем запомнить все номера, нужных нам сотовых телефонов, поэтому каждый номер записываем в телефонной книге под уникальным именем. Чтобы позвонить, находим нужное нам имя, а телефон сам разбирается, какой номер набирать, так же как DNS-сервер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8" y="5013176"/>
            <a:ext cx="1381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523656" cy="117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6949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548401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Internet</a:t>
            </a:r>
            <a:r>
              <a:rPr lang="ru-RU" sz="2200" dirty="0"/>
              <a:t> </a:t>
            </a:r>
            <a:r>
              <a:rPr lang="ru-RU" sz="2200" dirty="0" err="1"/>
              <a:t>Corporation</a:t>
            </a:r>
            <a:r>
              <a:rPr lang="ru-RU" sz="2200" dirty="0"/>
              <a:t> </a:t>
            </a:r>
            <a:r>
              <a:rPr lang="ru-RU" sz="2200" dirty="0" err="1"/>
              <a:t>for</a:t>
            </a:r>
            <a:r>
              <a:rPr lang="ru-RU" sz="2200" dirty="0"/>
              <a:t> </a:t>
            </a:r>
            <a:r>
              <a:rPr lang="ru-RU" sz="2200" dirty="0" err="1"/>
              <a:t>Assigned</a:t>
            </a:r>
            <a:r>
              <a:rPr lang="ru-RU" sz="2200" dirty="0"/>
              <a:t> </a:t>
            </a:r>
            <a:r>
              <a:rPr lang="ru-RU" sz="2200" dirty="0" err="1"/>
              <a:t>Names</a:t>
            </a:r>
            <a:r>
              <a:rPr lang="ru-RU" sz="2200" dirty="0"/>
              <a:t> </a:t>
            </a:r>
            <a:r>
              <a:rPr lang="ru-RU" sz="2200" dirty="0" err="1"/>
              <a:t>and</a:t>
            </a:r>
            <a:r>
              <a:rPr lang="ru-RU" sz="2200" dirty="0"/>
              <a:t> </a:t>
            </a:r>
            <a:r>
              <a:rPr lang="ru-RU" sz="2200" dirty="0" err="1"/>
              <a:t>Numbers</a:t>
            </a:r>
            <a:r>
              <a:rPr lang="ru-RU" sz="2200" dirty="0"/>
              <a:t>, или ICANN </a:t>
            </a:r>
            <a:r>
              <a:rPr lang="ru-RU" sz="2200" dirty="0" smtClean="0"/>
              <a:t> — </a:t>
            </a:r>
            <a:r>
              <a:rPr lang="ru-RU" sz="2200" dirty="0"/>
              <a:t>международная некоммерческая организация, созданная 18 сентября 1998 года при участии правительства США для регулирования вопросов, связанных с доменными именами, IP-адресами и прочими аспектами функционирования Интернета.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39" y="15118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Всемирная паутина WWW населена миллионами различных документов, которые лежат на различных серверах и наша задача найти и прочесть нужный нам документ. Но для этого наш браузер должен знать точное местонахождение необходимого документа.</a:t>
            </a:r>
          </a:p>
          <a:p>
            <a:endParaRPr lang="ru-RU" sz="2800" dirty="0"/>
          </a:p>
          <a:p>
            <a:r>
              <a:rPr lang="ru-RU" sz="2800" dirty="0"/>
              <a:t>Как находятся и передаются необходимые нам документы на сайтах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/>
              <a:t>Каждый файл в Интернете также имеет свой уникальный адрес. </a:t>
            </a:r>
            <a:endParaRPr lang="ru-RU" sz="2800" dirty="0" smtClean="0"/>
          </a:p>
          <a:p>
            <a:r>
              <a:rPr lang="ru-RU" sz="2800" dirty="0" smtClean="0"/>
              <a:t>Он </a:t>
            </a:r>
            <a:r>
              <a:rPr lang="ru-RU" sz="2800" dirty="0"/>
              <a:t>называется URL.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URL(</a:t>
            </a:r>
            <a:r>
              <a:rPr lang="ru-RU" sz="2800" dirty="0" err="1">
                <a:solidFill>
                  <a:srgbClr val="C00000"/>
                </a:solidFill>
              </a:rPr>
              <a:t>Uniform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Resource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Locator</a:t>
            </a:r>
            <a:r>
              <a:rPr lang="ru-RU" sz="2800" dirty="0" smtClean="0">
                <a:solidFill>
                  <a:srgbClr val="C00000"/>
                </a:solidFill>
              </a:rPr>
              <a:t>) 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универсальный </a:t>
            </a:r>
            <a:r>
              <a:rPr lang="ru-RU" sz="2800" dirty="0"/>
              <a:t>локатор ресурса, </a:t>
            </a:r>
            <a:endParaRPr lang="ru-RU" sz="2800" dirty="0" smtClean="0"/>
          </a:p>
          <a:p>
            <a:r>
              <a:rPr lang="ru-RU" sz="2800" dirty="0" smtClean="0"/>
              <a:t>или </a:t>
            </a:r>
            <a:r>
              <a:rPr lang="ru-RU" sz="2800" dirty="0"/>
              <a:t>адрес любого файла в Интернете.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32" y="4581128"/>
            <a:ext cx="2683185" cy="1788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Локальными </a:t>
            </a:r>
            <a:r>
              <a:rPr lang="ru-RU" sz="2400" b="1" dirty="0">
                <a:solidFill>
                  <a:srgbClr val="C00000"/>
                </a:solidFill>
              </a:rPr>
              <a:t>сетями</a:t>
            </a:r>
            <a:r>
              <a:rPr lang="ru-RU" sz="2400" dirty="0">
                <a:solidFill>
                  <a:srgbClr val="C00000"/>
                </a:solidFill>
              </a:rPr>
              <a:t> (</a:t>
            </a:r>
            <a:r>
              <a:rPr lang="ru-RU" sz="2400" dirty="0" err="1">
                <a:solidFill>
                  <a:srgbClr val="C00000"/>
                </a:solidFill>
              </a:rPr>
              <a:t>Local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Area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Network</a:t>
            </a:r>
            <a:r>
              <a:rPr lang="ru-RU" sz="2400" dirty="0">
                <a:solidFill>
                  <a:srgbClr val="C00000"/>
                </a:solidFill>
              </a:rPr>
              <a:t> — LAN) </a:t>
            </a:r>
            <a:r>
              <a:rPr lang="ru-RU" sz="2400" dirty="0"/>
              <a:t>называют частные сети, размещающиеся, как правило, в одном здании или на территории какой-либо организации площадью до нескольких квадратных километров.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Сети, где все компьютеры равноправны называют </a:t>
            </a:r>
            <a:r>
              <a:rPr lang="ru-RU" sz="2400" b="1" dirty="0" err="1" smtClean="0">
                <a:solidFill>
                  <a:srgbClr val="C00000"/>
                </a:solidFill>
              </a:rPr>
              <a:t>одноранговыми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5459"/>
            <a:ext cx="55626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Типичный адрес URL состоит из трех основных элементов: </a:t>
            </a:r>
            <a:r>
              <a:rPr lang="ru-RU" sz="2400" b="1" dirty="0">
                <a:solidFill>
                  <a:srgbClr val="C00000"/>
                </a:solidFill>
              </a:rPr>
              <a:t>Протокол + Доменное имя + Путь/Файл.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азберем </a:t>
            </a:r>
            <a:r>
              <a:rPr lang="ru-RU" sz="2400" b="1" dirty="0">
                <a:solidFill>
                  <a:srgbClr val="002060"/>
                </a:solidFill>
              </a:rPr>
              <a:t>более подробно следующий URL http://nic.ru/dns/service/dns-service.html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	</a:t>
            </a:r>
            <a:r>
              <a:rPr lang="ru-RU" sz="2400" dirty="0" err="1">
                <a:solidFill>
                  <a:srgbClr val="C00000"/>
                </a:solidFill>
              </a:rPr>
              <a:t>http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протокол, он определяет совокупность правил, по которым происходит взаимодействие между клиентом и сервером. Протокол, принятый в WWW для передачи гипертекста, называется </a:t>
            </a:r>
            <a:r>
              <a:rPr lang="ru-RU" sz="2400" dirty="0" err="1">
                <a:solidFill>
                  <a:srgbClr val="C00000"/>
                </a:solidFill>
              </a:rPr>
              <a:t>HyperText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Transfer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Protocol</a:t>
            </a:r>
            <a:r>
              <a:rPr lang="ru-RU" sz="2400" dirty="0"/>
              <a:t>, сокращенно - HTTP.</a:t>
            </a:r>
          </a:p>
          <a:p>
            <a:r>
              <a:rPr lang="ru-RU" sz="2400" dirty="0"/>
              <a:t>2.	Далее идет </a:t>
            </a:r>
            <a:r>
              <a:rPr lang="ru-RU" sz="2400" dirty="0">
                <a:solidFill>
                  <a:srgbClr val="C00000"/>
                </a:solidFill>
              </a:rPr>
              <a:t>доменное имя сервера</a:t>
            </a:r>
            <a:r>
              <a:rPr lang="ru-RU" sz="2400" dirty="0"/>
              <a:t>, к которому вы обращаетесь за информацией, в нашем случае это nic.ru. Где .</a:t>
            </a:r>
            <a:r>
              <a:rPr lang="ru-RU" sz="2400" dirty="0" err="1"/>
              <a:t>ru</a:t>
            </a:r>
            <a:r>
              <a:rPr lang="ru-RU" sz="2400" dirty="0"/>
              <a:t> – домен верхнего уровня, nic.ru – домен второго уровня. Между доменом и протоколом ставится разделитель :// .</a:t>
            </a:r>
          </a:p>
          <a:p>
            <a:r>
              <a:rPr lang="ru-RU" sz="2400" dirty="0"/>
              <a:t>3.	</a:t>
            </a:r>
            <a:r>
              <a:rPr lang="ru-RU" sz="2400" dirty="0">
                <a:solidFill>
                  <a:srgbClr val="C00000"/>
                </a:solidFill>
              </a:rPr>
              <a:t>/</a:t>
            </a:r>
            <a:r>
              <a:rPr lang="ru-RU" sz="2400" dirty="0" err="1">
                <a:solidFill>
                  <a:srgbClr val="C00000"/>
                </a:solidFill>
              </a:rPr>
              <a:t>dns</a:t>
            </a:r>
            <a:r>
              <a:rPr lang="ru-RU" sz="2400" dirty="0">
                <a:solidFill>
                  <a:srgbClr val="C00000"/>
                </a:solidFill>
              </a:rPr>
              <a:t>/</a:t>
            </a:r>
            <a:r>
              <a:rPr lang="ru-RU" sz="2400" dirty="0" err="1">
                <a:solidFill>
                  <a:srgbClr val="C00000"/>
                </a:solidFill>
              </a:rPr>
              <a:t>service</a:t>
            </a:r>
            <a:r>
              <a:rPr lang="ru-RU" sz="2400" dirty="0">
                <a:solidFill>
                  <a:srgbClr val="C00000"/>
                </a:solidFill>
              </a:rPr>
              <a:t>/dns-service.html </a:t>
            </a:r>
            <a:r>
              <a:rPr lang="ru-RU" sz="2400" dirty="0"/>
              <a:t>– путь до нужного нам файла dns-service.html, который находится в папке </a:t>
            </a:r>
            <a:r>
              <a:rPr lang="ru-RU" sz="2400" dirty="0" err="1"/>
              <a:t>service</a:t>
            </a:r>
            <a:r>
              <a:rPr lang="ru-RU" sz="2400" dirty="0"/>
              <a:t>, которая в свою очередь вложена в папку </a:t>
            </a:r>
            <a:r>
              <a:rPr lang="ru-RU" sz="2400" dirty="0" err="1"/>
              <a:t>dns</a:t>
            </a:r>
            <a:r>
              <a:rPr lang="ru-RU" sz="2400" dirty="0"/>
              <a:t>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— Вы молодцы, — говорю я. — Это очень здорово, что Храм построен. Где вы его поставили?</a:t>
            </a:r>
          </a:p>
          <a:p>
            <a:r>
              <a:rPr lang="ru-RU" sz="2400" dirty="0" smtClean="0"/>
              <a:t>— В размазанном пространстве.</a:t>
            </a:r>
          </a:p>
          <a:p>
            <a:r>
              <a:rPr lang="ru-RU" sz="2400" dirty="0" smtClean="0"/>
              <a:t>…</a:t>
            </a:r>
          </a:p>
          <a:p>
            <a:r>
              <a:rPr lang="ru-RU" sz="2400" dirty="0" smtClean="0"/>
              <a:t>— И что с того?</a:t>
            </a:r>
          </a:p>
          <a:p>
            <a:r>
              <a:rPr lang="ru-RU" sz="2400" dirty="0" smtClean="0"/>
              <a:t>— Храм должен был быть вечным. Как сама глубина. А значит, не зависеть ни от одного сервера. Создающие Храм программы свободно блуждают по сети, их фрагменты дублируются, </a:t>
            </a:r>
            <a:r>
              <a:rPr lang="ru-RU" sz="2400" dirty="0" err="1" smtClean="0"/>
              <a:t>рекомбинируются</a:t>
            </a:r>
            <a:r>
              <a:rPr lang="ru-RU" sz="2400" dirty="0" smtClean="0"/>
              <a:t>, самостоятельно организуются для работы. Чтобы Храм исчез, надо уничтожить все машины в сети. Точнее, более девяноста трёх процентов, на нынешний момент.</a:t>
            </a:r>
          </a:p>
          <a:p>
            <a:r>
              <a:rPr lang="ru-RU" sz="2400" dirty="0" smtClean="0"/>
              <a:t>Сергей Лукьяненко, «Фальшивые зеркала»</a:t>
            </a:r>
          </a:p>
          <a:p>
            <a:r>
              <a:rPr lang="ru-RU" sz="2400" dirty="0" smtClean="0"/>
              <a:t>(1999 г.)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1" y="4653136"/>
            <a:ext cx="2604549" cy="19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/>
              <a:t>Однора́нговая</a:t>
            </a:r>
            <a:r>
              <a:rPr lang="ru-RU" sz="2800" dirty="0"/>
              <a:t>, </a:t>
            </a:r>
            <a:r>
              <a:rPr lang="ru-RU" sz="2800" b="1" dirty="0" err="1"/>
              <a:t>децентрализо́ванная</a:t>
            </a:r>
            <a:r>
              <a:rPr lang="ru-RU" sz="2800" dirty="0"/>
              <a:t> или </a:t>
            </a:r>
            <a:r>
              <a:rPr lang="ru-RU" sz="2800" b="1" dirty="0" err="1"/>
              <a:t>пи́ринговая</a:t>
            </a:r>
            <a:r>
              <a:rPr lang="ru-RU" sz="2800" dirty="0"/>
              <a:t> (от </a:t>
            </a:r>
            <a:r>
              <a:rPr lang="ru-RU" sz="2800" dirty="0">
                <a:hlinkClick r:id="rId2" action="ppaction://hlinkfile" tooltip="Английский язык"/>
              </a:rPr>
              <a:t>англ.</a:t>
            </a:r>
            <a:r>
              <a:rPr lang="ru-RU" sz="2800" dirty="0"/>
              <a:t> </a:t>
            </a:r>
            <a:r>
              <a:rPr lang="ru-RU" sz="2800" i="1" dirty="0" err="1"/>
              <a:t>peer-to-peer</a:t>
            </a:r>
            <a:r>
              <a:rPr lang="ru-RU" sz="2800" i="1" dirty="0"/>
              <a:t>, P2P</a:t>
            </a:r>
            <a:r>
              <a:rPr lang="ru-RU" sz="2800" dirty="0"/>
              <a:t> — равный к равному) </a:t>
            </a:r>
            <a:r>
              <a:rPr lang="ru-RU" sz="2800" b="1" dirty="0" smtClean="0"/>
              <a:t>сеть</a:t>
            </a:r>
            <a:r>
              <a:rPr lang="ru-RU" sz="2800" dirty="0" smtClean="0"/>
              <a:t>, </a:t>
            </a:r>
            <a:r>
              <a:rPr lang="ru-RU" sz="2800" dirty="0"/>
              <a:t>основанная на равноправии участников. В такой сети отсутствуют выделенные </a:t>
            </a:r>
            <a:r>
              <a:rPr lang="ru-RU" sz="2800" dirty="0">
                <a:hlinkClick r:id="rId3" action="ppaction://hlinkfile" tooltip="Сервер (приложение)"/>
              </a:rPr>
              <a:t>серверы</a:t>
            </a:r>
            <a:r>
              <a:rPr lang="ru-RU" sz="2800" dirty="0"/>
              <a:t>, а каждый узел (</a:t>
            </a:r>
            <a:r>
              <a:rPr lang="ru-RU" sz="2800" dirty="0" err="1"/>
              <a:t>peer</a:t>
            </a:r>
            <a:r>
              <a:rPr lang="ru-RU" sz="2800" dirty="0"/>
              <a:t>) является как </a:t>
            </a:r>
            <a:r>
              <a:rPr lang="ru-RU" sz="2800" dirty="0">
                <a:hlinkClick r:id="rId4" action="ppaction://hlinkfile" tooltip="Клиент (программный)"/>
              </a:rPr>
              <a:t>клиентом</a:t>
            </a:r>
            <a:r>
              <a:rPr lang="ru-RU" sz="2800" dirty="0"/>
              <a:t>, так и сервером. В отличие от архитектуры </a:t>
            </a:r>
            <a:r>
              <a:rPr lang="ru-RU" sz="2800" dirty="0">
                <a:hlinkClick r:id="rId5" action="ppaction://hlinkfile" tooltip="Клиент-сервер"/>
              </a:rPr>
              <a:t>клиент-сервера</a:t>
            </a:r>
            <a:r>
              <a:rPr lang="ru-RU" sz="2800" dirty="0"/>
              <a:t>, такая организация позволяет сохранять работоспособность сети при любом количестве и любом сочетании доступных узлов. Участниками сети являются </a:t>
            </a:r>
            <a:r>
              <a:rPr lang="ru-RU" sz="2800" dirty="0">
                <a:hlinkClick r:id="rId6" action="ppaction://hlinkfile" tooltip="Peer"/>
              </a:rPr>
              <a:t>пиры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Впервые фраза «</a:t>
            </a:r>
            <a:r>
              <a:rPr lang="ru-RU" sz="2800" dirty="0" err="1"/>
              <a:t>peer-to-peer</a:t>
            </a:r>
            <a:r>
              <a:rPr lang="ru-RU" sz="2800" dirty="0"/>
              <a:t>» была использована в </a:t>
            </a:r>
            <a:r>
              <a:rPr lang="ru-RU" sz="2800" dirty="0">
                <a:hlinkClick r:id="rId7" action="ppaction://hlinkfile" tooltip="1984 год"/>
              </a:rPr>
              <a:t>1984 году</a:t>
            </a:r>
            <a:r>
              <a:rPr lang="ru-RU" sz="2800" dirty="0"/>
              <a:t> при разработке архитектуры </a:t>
            </a:r>
            <a:r>
              <a:rPr lang="ru-RU" sz="2800" dirty="0" err="1">
                <a:hlinkClick r:id="rId8" action="ppaction://hlinkfile" tooltip="Advanced Peer to Peer Networking"/>
              </a:rPr>
              <a:t>Advanced</a:t>
            </a:r>
            <a:r>
              <a:rPr lang="ru-RU" sz="2800" dirty="0">
                <a:hlinkClick r:id="rId8" action="ppaction://hlinkfile" tooltip="Advanced Peer to Peer Networking"/>
              </a:rPr>
              <a:t> </a:t>
            </a:r>
            <a:r>
              <a:rPr lang="ru-RU" sz="2800" dirty="0" err="1">
                <a:hlinkClick r:id="rId8" action="ppaction://hlinkfile" tooltip="Advanced Peer to Peer Networking"/>
              </a:rPr>
              <a:t>Peer</a:t>
            </a:r>
            <a:r>
              <a:rPr lang="ru-RU" sz="2800" dirty="0">
                <a:hlinkClick r:id="rId8" action="ppaction://hlinkfile" tooltip="Advanced Peer to Peer Networking"/>
              </a:rPr>
              <a:t> </a:t>
            </a:r>
            <a:r>
              <a:rPr lang="ru-RU" sz="2800" dirty="0" err="1">
                <a:hlinkClick r:id="rId8" action="ppaction://hlinkfile" tooltip="Advanced Peer to Peer Networking"/>
              </a:rPr>
              <a:t>to</a:t>
            </a:r>
            <a:r>
              <a:rPr lang="ru-RU" sz="2800" dirty="0">
                <a:hlinkClick r:id="rId8" action="ppaction://hlinkfile" tooltip="Advanced Peer to Peer Networking"/>
              </a:rPr>
              <a:t> </a:t>
            </a:r>
            <a:r>
              <a:rPr lang="ru-RU" sz="2800" dirty="0" err="1">
                <a:hlinkClick r:id="rId8" action="ppaction://hlinkfile" tooltip="Advanced Peer to Peer Networking"/>
              </a:rPr>
              <a:t>Peer</a:t>
            </a:r>
            <a:r>
              <a:rPr lang="ru-RU" sz="2800" dirty="0">
                <a:hlinkClick r:id="rId8" action="ppaction://hlinkfile" tooltip="Advanced Peer to Peer Networking"/>
              </a:rPr>
              <a:t> </a:t>
            </a:r>
            <a:r>
              <a:rPr lang="ru-RU" sz="2800" dirty="0" err="1">
                <a:hlinkClick r:id="rId8" action="ppaction://hlinkfile" tooltip="Advanced Peer to Peer Networking"/>
              </a:rPr>
              <a:t>Networking</a:t>
            </a:r>
            <a:r>
              <a:rPr lang="ru-RU" sz="2800" dirty="0"/>
              <a:t> фирмы </a:t>
            </a:r>
            <a:r>
              <a:rPr lang="ru-RU" sz="2800" dirty="0">
                <a:hlinkClick r:id="rId9" action="ppaction://hlinkfile" tooltip="IBM"/>
              </a:rPr>
              <a:t>IBM</a:t>
            </a:r>
            <a:r>
              <a:rPr lang="ru-RU" sz="2800" dirty="0"/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9250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87" y="2698812"/>
            <a:ext cx="6336704" cy="38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67"/>
            <a:ext cx="8229600" cy="1143000"/>
          </a:xfrm>
        </p:spPr>
        <p:txBody>
          <a:bodyPr/>
          <a:lstStyle/>
          <a:p>
            <a:r>
              <a:rPr lang="ru-RU" dirty="0" smtClean="0"/>
              <a:t>Клиенты пиринговых сетей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Для увеличения производительности и надежности в сети выделяют специальные компьютеры со специальным программным и аппаратным обеспечением. Такие компьютеры называются </a:t>
            </a:r>
            <a:r>
              <a:rPr lang="ru-RU" sz="2600" dirty="0">
                <a:solidFill>
                  <a:srgbClr val="C00000"/>
                </a:solidFill>
              </a:rPr>
              <a:t>серверами</a:t>
            </a:r>
            <a:r>
              <a:rPr lang="ru-RU" sz="2600" dirty="0"/>
              <a:t>, а локальная сеть – </a:t>
            </a:r>
            <a:r>
              <a:rPr lang="ru-RU" sz="2600" dirty="0">
                <a:solidFill>
                  <a:srgbClr val="C00000"/>
                </a:solidFill>
              </a:rPr>
              <a:t>сеть с выделенным сервером.</a:t>
            </a:r>
          </a:p>
          <a:p>
            <a:r>
              <a:rPr lang="ru-RU" sz="2600" dirty="0"/>
              <a:t>Каждый компьютер, подключенный к локальной сети должен иметь специальную плату – сетевой адаптер</a:t>
            </a:r>
            <a:r>
              <a:rPr lang="ru-RU" sz="2600" dirty="0" smtClean="0"/>
              <a:t>.</a:t>
            </a:r>
          </a:p>
          <a:p>
            <a:endParaRPr lang="ru-RU" sz="2600" dirty="0"/>
          </a:p>
          <a:p>
            <a:r>
              <a:rPr lang="ru-RU" sz="2600" dirty="0"/>
              <a:t>Каждое сетевое устройство имеет уникальный </a:t>
            </a:r>
            <a:r>
              <a:rPr lang="en-US" sz="2600" b="1" dirty="0">
                <a:solidFill>
                  <a:srgbClr val="C00000"/>
                </a:solidFill>
              </a:rPr>
              <a:t>MAC-</a:t>
            </a:r>
            <a:r>
              <a:rPr lang="ru-RU" sz="2600" b="1" dirty="0">
                <a:solidFill>
                  <a:srgbClr val="C00000"/>
                </a:solidFill>
              </a:rPr>
              <a:t>адрес.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81959"/>
            <a:ext cx="5760640" cy="28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8" y="260648"/>
            <a:ext cx="8712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Интернет</a:t>
            </a:r>
            <a:r>
              <a:rPr lang="ru-RU" sz="2800" b="1" dirty="0" smtClean="0"/>
              <a:t> – глобальная компьютерная сеть, объединяющая многие локальные, региональные и корпоративные сети.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967" y="2348880"/>
            <a:ext cx="87129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Первый сервер ARPANET был установлен 2 сентября 1969 года в Калифорнийском </a:t>
            </a:r>
            <a:r>
              <a:rPr lang="ru-RU" sz="2800" dirty="0" smtClean="0"/>
              <a:t>университете. Компьютер </a:t>
            </a:r>
            <a:r>
              <a:rPr lang="ru-RU" sz="2800" dirty="0" err="1"/>
              <a:t>Honeywell</a:t>
            </a:r>
            <a:r>
              <a:rPr lang="ru-RU" sz="2800" dirty="0"/>
              <a:t> DP-516 имел 24 Кб оперативной </a:t>
            </a:r>
            <a:r>
              <a:rPr lang="ru-RU" sz="2800" dirty="0" smtClean="0"/>
              <a:t>памяти.</a:t>
            </a:r>
            <a:endParaRPr lang="ru-RU" sz="2800" dirty="0"/>
          </a:p>
          <a:p>
            <a:r>
              <a:rPr lang="ru-RU" sz="2800" dirty="0"/>
              <a:t> </a:t>
            </a:r>
          </a:p>
          <a:p>
            <a:r>
              <a:rPr lang="ru-RU" sz="2800" dirty="0"/>
              <a:t>29 октября 1969 года в 21:00 между двумя первыми узлами сети ARPANET, находящимися на расстоянии в 640 км — в Калифорнийском университете Лос-Анджелеса (UCLA) и в </a:t>
            </a:r>
            <a:r>
              <a:rPr lang="ru-RU" sz="2800" dirty="0" err="1"/>
              <a:t>Стэнфордском</a:t>
            </a:r>
            <a:r>
              <a:rPr lang="ru-RU" sz="2800" dirty="0"/>
              <a:t> исследовательском институте (SRI) — провели сеанс связи.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07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1971 г. </a:t>
            </a:r>
            <a:r>
              <a:rPr lang="ru-RU" sz="2400" dirty="0" smtClean="0"/>
              <a:t>разработана </a:t>
            </a:r>
            <a:r>
              <a:rPr lang="ru-RU" sz="2400" dirty="0"/>
              <a:t>первая программа для отправки электронной почты по сети.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1973 г. 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к </a:t>
            </a:r>
            <a:r>
              <a:rPr lang="ru-RU" sz="2400" dirty="0"/>
              <a:t>сети были подключены через трансатлантический телефонный кабель первые иностранные организации из Великобритании и Норвегии, сеть стала международной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1984 </a:t>
            </a:r>
            <a:r>
              <a:rPr lang="ru-RU" sz="2400" b="1" dirty="0" smtClean="0">
                <a:solidFill>
                  <a:srgbClr val="C00000"/>
                </a:solidFill>
              </a:rPr>
              <a:t>г. </a:t>
            </a:r>
            <a:r>
              <a:rPr lang="ru-RU" sz="2400" dirty="0" smtClean="0"/>
              <a:t>разработана </a:t>
            </a:r>
            <a:r>
              <a:rPr lang="ru-RU" sz="2400" dirty="0">
                <a:solidFill>
                  <a:srgbClr val="C00000"/>
                </a:solidFill>
              </a:rPr>
              <a:t>система доменных имён </a:t>
            </a:r>
            <a:r>
              <a:rPr lang="ru-RU" sz="2400" dirty="0"/>
              <a:t>(англ. </a:t>
            </a:r>
            <a:r>
              <a:rPr lang="ru-RU" sz="2400" dirty="0" err="1"/>
              <a:t>Domain</a:t>
            </a:r>
            <a:r>
              <a:rPr lang="ru-RU" sz="2400" dirty="0"/>
              <a:t> </a:t>
            </a:r>
            <a:r>
              <a:rPr lang="ru-RU" sz="2400" dirty="0" err="1"/>
              <a:t>Name</a:t>
            </a:r>
            <a:r>
              <a:rPr lang="ru-RU" sz="2400" dirty="0"/>
              <a:t> </a:t>
            </a:r>
            <a:r>
              <a:rPr lang="ru-RU" sz="2400" dirty="0" err="1"/>
              <a:t>System</a:t>
            </a:r>
            <a:r>
              <a:rPr lang="ru-RU" sz="2400" dirty="0"/>
              <a:t>, DNS</a:t>
            </a:r>
            <a:r>
              <a:rPr lang="ru-RU" sz="2400" dirty="0" smtClean="0"/>
              <a:t>).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 </a:t>
            </a:r>
            <a:r>
              <a:rPr lang="ru-RU" sz="2400" dirty="0"/>
              <a:t>сети ARPANET появился серьёзный соперник: Национальный научный фонд США (NSF) основал обширную межуниверситетскую сеть </a:t>
            </a:r>
            <a:r>
              <a:rPr lang="ru-RU" sz="2400" dirty="0" err="1"/>
              <a:t>NSFNet</a:t>
            </a:r>
            <a:r>
              <a:rPr lang="ru-RU" sz="2400" dirty="0"/>
              <a:t> (англ. </a:t>
            </a:r>
            <a:r>
              <a:rPr lang="ru-RU" sz="2400" dirty="0" err="1"/>
              <a:t>National</a:t>
            </a:r>
            <a:r>
              <a:rPr lang="ru-RU" sz="2400" dirty="0"/>
              <a:t> </a:t>
            </a:r>
            <a:r>
              <a:rPr lang="ru-RU" sz="2400" dirty="0" err="1"/>
              <a:t>Science</a:t>
            </a:r>
            <a:r>
              <a:rPr lang="ru-RU" sz="2400" dirty="0"/>
              <a:t> </a:t>
            </a:r>
            <a:r>
              <a:rPr lang="ru-RU" sz="2400" dirty="0" err="1"/>
              <a:t>Foundation</a:t>
            </a:r>
            <a:r>
              <a:rPr lang="ru-RU" sz="2400" dirty="0"/>
              <a:t> </a:t>
            </a:r>
            <a:r>
              <a:rPr lang="ru-RU" sz="2400" dirty="0" err="1"/>
              <a:t>Network</a:t>
            </a:r>
            <a:r>
              <a:rPr lang="ru-RU" sz="2400" dirty="0"/>
              <a:t>), которая была составлена из более мелких сетей </a:t>
            </a:r>
            <a:r>
              <a:rPr lang="ru-RU" sz="2400" dirty="0" smtClean="0"/>
              <a:t>и </a:t>
            </a:r>
            <a:r>
              <a:rPr lang="ru-RU" sz="2400" dirty="0"/>
              <a:t>имела гораздо </a:t>
            </a:r>
            <a:r>
              <a:rPr lang="ru-RU" sz="2400" dirty="0" err="1"/>
              <a:t>бо́льшую</a:t>
            </a:r>
            <a:r>
              <a:rPr lang="ru-RU" sz="2400" dirty="0"/>
              <a:t> пропускную способность, чем ARPANET. К этой сети за год подключились около 10 тыс. компьютеров, название «Интернет» начало плавно переходить к </a:t>
            </a:r>
            <a:r>
              <a:rPr lang="ru-RU" sz="2400" dirty="0" err="1"/>
              <a:t>NSFNet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05" y="33265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1989 году в Европе, в стенах Европейского совета по ядерным исследованиям (ЦЕРН) родилась концепция Всемирной паутины. Её предложил знаменитый британский учёный Тим </a:t>
            </a:r>
            <a:r>
              <a:rPr lang="ru-RU" sz="2400" dirty="0" err="1"/>
              <a:t>Бернерс</a:t>
            </a:r>
            <a:r>
              <a:rPr lang="ru-RU" sz="2400" dirty="0"/>
              <a:t>-Ли, он же в течение двух лет разработал протокол </a:t>
            </a:r>
            <a:r>
              <a:rPr lang="ru-RU" sz="2400" b="1" dirty="0">
                <a:solidFill>
                  <a:srgbClr val="C00000"/>
                </a:solidFill>
              </a:rPr>
              <a:t>HTTP</a:t>
            </a:r>
            <a:r>
              <a:rPr lang="ru-RU" sz="2400" dirty="0"/>
              <a:t>, язык </a:t>
            </a:r>
            <a:r>
              <a:rPr lang="ru-RU" sz="2400" b="1" dirty="0">
                <a:solidFill>
                  <a:srgbClr val="C00000"/>
                </a:solidFill>
              </a:rPr>
              <a:t>HTML</a:t>
            </a:r>
            <a:r>
              <a:rPr lang="ru-RU" sz="2400" dirty="0"/>
              <a:t> и идентификаторы </a:t>
            </a:r>
            <a:r>
              <a:rPr lang="ru-RU" sz="2400" b="1" dirty="0" smtClean="0">
                <a:solidFill>
                  <a:srgbClr val="C00000"/>
                </a:solidFill>
              </a:rPr>
              <a:t>UR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en-US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1991 году Всемирная паутина стала общедоступна в Интернете, а в 1993 году появился знаменитый веб-браузер NCSA </a:t>
            </a:r>
            <a:r>
              <a:rPr lang="ru-RU" sz="2400" dirty="0" err="1"/>
              <a:t>Mosaic</a:t>
            </a:r>
            <a:r>
              <a:rPr lang="ru-RU" sz="2400" dirty="0"/>
              <a:t>. </a:t>
            </a:r>
            <a:endParaRPr lang="en-US" sz="2400" dirty="0" smtClean="0"/>
          </a:p>
          <a:p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56" y="3429000"/>
            <a:ext cx="3476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05" y="3430938"/>
            <a:ext cx="5040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том же 1995 году Всемирная паутина стала основным поставщиком информации в Интернете, обогнав по трафику протокол пересылки файлов FTP. Был </a:t>
            </a:r>
            <a:r>
              <a:rPr lang="ru-RU" sz="2400" b="1" dirty="0">
                <a:solidFill>
                  <a:srgbClr val="C00000"/>
                </a:solidFill>
              </a:rPr>
              <a:t>образован Консорциум Всемирной паутины (W3C)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ваш гид в информатике info-helper.ru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1366</Words>
  <Application>Microsoft Office PowerPoint</Application>
  <PresentationFormat>Экран (4:3)</PresentationFormat>
  <Paragraphs>106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Клиенты пиринговых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Zhukova</dc:creator>
  <cp:lastModifiedBy>Екатерина Изосимовна Жукова</cp:lastModifiedBy>
  <cp:revision>32</cp:revision>
  <dcterms:created xsi:type="dcterms:W3CDTF">2011-10-18T12:02:14Z</dcterms:created>
  <dcterms:modified xsi:type="dcterms:W3CDTF">2015-09-30T08:11:56Z</dcterms:modified>
</cp:coreProperties>
</file>