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56" r:id="rId2"/>
    <p:sldId id="287" r:id="rId3"/>
    <p:sldId id="289" r:id="rId4"/>
    <p:sldId id="288" r:id="rId5"/>
    <p:sldId id="276" r:id="rId6"/>
    <p:sldId id="277" r:id="rId7"/>
    <p:sldId id="279" r:id="rId8"/>
    <p:sldId id="280" r:id="rId9"/>
    <p:sldId id="264" r:id="rId10"/>
    <p:sldId id="265" r:id="rId11"/>
    <p:sldId id="266" r:id="rId12"/>
    <p:sldId id="267" r:id="rId13"/>
    <p:sldId id="258" r:id="rId14"/>
    <p:sldId id="260" r:id="rId15"/>
    <p:sldId id="271" r:id="rId16"/>
    <p:sldId id="272" r:id="rId17"/>
    <p:sldId id="261" r:id="rId18"/>
    <p:sldId id="262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ECFF"/>
    <a:srgbClr val="006666"/>
    <a:srgbClr val="660033"/>
    <a:srgbClr val="66FF99"/>
    <a:srgbClr val="FFCC00"/>
    <a:srgbClr val="FF006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A31D70-4DCD-4331-8C12-A8AC62AEA3DC}" type="doc">
      <dgm:prSet loTypeId="urn:microsoft.com/office/officeart/2005/8/layout/radial5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CD0C5E6-5EF2-4F8D-B065-B676399FD675}">
      <dgm:prSet phldrT="[Текст]"/>
      <dgm:spPr/>
      <dgm:t>
        <a:bodyPr/>
        <a:lstStyle/>
        <a:p>
          <a:r>
            <a:rPr lang="ru-RU" dirty="0" smtClean="0"/>
            <a:t>Типы моделей БД</a:t>
          </a:r>
          <a:endParaRPr lang="ru-RU" dirty="0"/>
        </a:p>
      </dgm:t>
    </dgm:pt>
    <dgm:pt modelId="{CE08F6C0-AF69-4BBD-B67D-838931A52906}" type="parTrans" cxnId="{BA7FB7CC-A83D-480B-9738-7BF74B4673AC}">
      <dgm:prSet/>
      <dgm:spPr/>
      <dgm:t>
        <a:bodyPr/>
        <a:lstStyle/>
        <a:p>
          <a:endParaRPr lang="ru-RU"/>
        </a:p>
      </dgm:t>
    </dgm:pt>
    <dgm:pt modelId="{8262E95E-AED1-4225-A1E7-ED80F21BFF09}" type="sibTrans" cxnId="{BA7FB7CC-A83D-480B-9738-7BF74B4673AC}">
      <dgm:prSet/>
      <dgm:spPr/>
      <dgm:t>
        <a:bodyPr/>
        <a:lstStyle/>
        <a:p>
          <a:endParaRPr lang="ru-RU"/>
        </a:p>
      </dgm:t>
    </dgm:pt>
    <dgm:pt modelId="{1CE6019E-FDBC-4D21-ADAE-20B94F762482}">
      <dgm:prSet phldrT="[Текст]" custT="1"/>
      <dgm:spPr/>
      <dgm:t>
        <a:bodyPr/>
        <a:lstStyle/>
        <a:p>
          <a:r>
            <a:rPr lang="ru-RU" sz="3600" dirty="0" smtClean="0">
              <a:solidFill>
                <a:schemeClr val="bg1">
                  <a:lumMod val="50000"/>
                </a:schemeClr>
              </a:solidFill>
            </a:rPr>
            <a:t>Реляционная</a:t>
          </a:r>
          <a:endParaRPr lang="ru-RU" sz="3600" dirty="0">
            <a:solidFill>
              <a:schemeClr val="bg1">
                <a:lumMod val="50000"/>
              </a:schemeClr>
            </a:solidFill>
          </a:endParaRPr>
        </a:p>
      </dgm:t>
    </dgm:pt>
    <dgm:pt modelId="{5FC2697C-84C3-455F-92A4-2B66DAAD6826}" type="parTrans" cxnId="{86FF8075-E348-4C3E-AAA9-B5E65A895FB4}">
      <dgm:prSet/>
      <dgm:spPr/>
      <dgm:t>
        <a:bodyPr/>
        <a:lstStyle/>
        <a:p>
          <a:endParaRPr lang="ru-RU"/>
        </a:p>
      </dgm:t>
    </dgm:pt>
    <dgm:pt modelId="{FD880624-682F-406D-94DE-0B9297BCB0A7}" type="sibTrans" cxnId="{86FF8075-E348-4C3E-AAA9-B5E65A895FB4}">
      <dgm:prSet/>
      <dgm:spPr/>
      <dgm:t>
        <a:bodyPr/>
        <a:lstStyle/>
        <a:p>
          <a:endParaRPr lang="ru-RU"/>
        </a:p>
      </dgm:t>
    </dgm:pt>
    <dgm:pt modelId="{8C27563A-CC2A-4903-817F-369AD2ED9E71}">
      <dgm:prSet phldrT="[Текст]" custT="1"/>
      <dgm:spPr/>
      <dgm:t>
        <a:bodyPr/>
        <a:lstStyle/>
        <a:p>
          <a:r>
            <a:rPr lang="ru-RU" sz="3200" dirty="0" smtClean="0">
              <a:solidFill>
                <a:schemeClr val="bg1">
                  <a:lumMod val="50000"/>
                </a:schemeClr>
              </a:solidFill>
            </a:rPr>
            <a:t>Сетевая</a:t>
          </a:r>
          <a:endParaRPr lang="ru-RU" sz="3200" dirty="0">
            <a:solidFill>
              <a:schemeClr val="bg1">
                <a:lumMod val="50000"/>
              </a:schemeClr>
            </a:solidFill>
          </a:endParaRPr>
        </a:p>
      </dgm:t>
    </dgm:pt>
    <dgm:pt modelId="{56435434-E955-4EB8-921E-A0471194EEC0}" type="parTrans" cxnId="{5A0F5C82-DE10-43A9-9C75-148F070F1513}">
      <dgm:prSet/>
      <dgm:spPr/>
      <dgm:t>
        <a:bodyPr/>
        <a:lstStyle/>
        <a:p>
          <a:endParaRPr lang="ru-RU"/>
        </a:p>
      </dgm:t>
    </dgm:pt>
    <dgm:pt modelId="{251743A6-ABEE-4B32-98DD-E753A91B7A7B}" type="sibTrans" cxnId="{5A0F5C82-DE10-43A9-9C75-148F070F1513}">
      <dgm:prSet/>
      <dgm:spPr/>
      <dgm:t>
        <a:bodyPr/>
        <a:lstStyle/>
        <a:p>
          <a:endParaRPr lang="ru-RU"/>
        </a:p>
      </dgm:t>
    </dgm:pt>
    <dgm:pt modelId="{4CE6629B-32E9-4A82-A56E-B0F0ACEE58AD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bg1">
                  <a:lumMod val="50000"/>
                </a:schemeClr>
              </a:solidFill>
            </a:rPr>
            <a:t>Иерархическая</a:t>
          </a:r>
          <a:endParaRPr lang="ru-RU" sz="2800" dirty="0">
            <a:solidFill>
              <a:schemeClr val="bg1">
                <a:lumMod val="50000"/>
              </a:schemeClr>
            </a:solidFill>
          </a:endParaRPr>
        </a:p>
      </dgm:t>
    </dgm:pt>
    <dgm:pt modelId="{AD828727-C81E-4825-9219-CF9C6C0FE934}" type="parTrans" cxnId="{9DFF7AEC-71A8-44E5-AE44-35354CCC9135}">
      <dgm:prSet/>
      <dgm:spPr/>
      <dgm:t>
        <a:bodyPr/>
        <a:lstStyle/>
        <a:p>
          <a:endParaRPr lang="ru-RU"/>
        </a:p>
      </dgm:t>
    </dgm:pt>
    <dgm:pt modelId="{9086DCE9-3E16-4131-A34D-15F56AE4C2D8}" type="sibTrans" cxnId="{9DFF7AEC-71A8-44E5-AE44-35354CCC9135}">
      <dgm:prSet/>
      <dgm:spPr/>
      <dgm:t>
        <a:bodyPr/>
        <a:lstStyle/>
        <a:p>
          <a:endParaRPr lang="ru-RU"/>
        </a:p>
      </dgm:t>
    </dgm:pt>
    <dgm:pt modelId="{3FB71C42-E2F2-4236-AB3F-D1388A7ABF1A}" type="pres">
      <dgm:prSet presAssocID="{9EA31D70-4DCD-4331-8C12-A8AC62AEA3D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92729E-0A8D-48F1-A391-C05F44F5E9D8}" type="pres">
      <dgm:prSet presAssocID="{7CD0C5E6-5EF2-4F8D-B065-B676399FD675}" presName="centerShape" presStyleLbl="node0" presStyleIdx="0" presStyleCnt="1" custScaleX="194088" custLinFactNeighborX="-1523" custLinFactNeighborY="-8495"/>
      <dgm:spPr/>
      <dgm:t>
        <a:bodyPr/>
        <a:lstStyle/>
        <a:p>
          <a:endParaRPr lang="ru-RU"/>
        </a:p>
      </dgm:t>
    </dgm:pt>
    <dgm:pt modelId="{872632DF-48F4-4255-8410-022C5DBA7E5E}" type="pres">
      <dgm:prSet presAssocID="{5FC2697C-84C3-455F-92A4-2B66DAAD6826}" presName="parTrans" presStyleLbl="sibTrans2D1" presStyleIdx="0" presStyleCnt="3"/>
      <dgm:spPr/>
      <dgm:t>
        <a:bodyPr/>
        <a:lstStyle/>
        <a:p>
          <a:endParaRPr lang="ru-RU"/>
        </a:p>
      </dgm:t>
    </dgm:pt>
    <dgm:pt modelId="{B689DC03-EFD3-430F-B351-14F8390CBB4A}" type="pres">
      <dgm:prSet presAssocID="{5FC2697C-84C3-455F-92A4-2B66DAAD6826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0644CEBB-4D87-4489-AC64-28F37554305A}" type="pres">
      <dgm:prSet presAssocID="{1CE6019E-FDBC-4D21-ADAE-20B94F762482}" presName="node" presStyleLbl="node1" presStyleIdx="0" presStyleCnt="3" custScaleX="225108" custRadScaleRad="100252" custRadScaleInc="-4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3E0B41-561B-405E-B33F-EBB7732E0C36}" type="pres">
      <dgm:prSet presAssocID="{56435434-E955-4EB8-921E-A0471194EEC0}" presName="parTrans" presStyleLbl="sibTrans2D1" presStyleIdx="1" presStyleCnt="3"/>
      <dgm:spPr/>
      <dgm:t>
        <a:bodyPr/>
        <a:lstStyle/>
        <a:p>
          <a:endParaRPr lang="ru-RU"/>
        </a:p>
      </dgm:t>
    </dgm:pt>
    <dgm:pt modelId="{360EF395-2F86-4F87-A0F8-80205EBCCFAB}" type="pres">
      <dgm:prSet presAssocID="{56435434-E955-4EB8-921E-A0471194EEC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D4914536-ECB0-4980-A9EA-C8827629D84E}" type="pres">
      <dgm:prSet presAssocID="{8C27563A-CC2A-4903-817F-369AD2ED9E71}" presName="node" presStyleLbl="node1" presStyleIdx="1" presStyleCnt="3" custScaleX="1811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455EEE-3356-4016-BD63-1DB9A73EC775}" type="pres">
      <dgm:prSet presAssocID="{AD828727-C81E-4825-9219-CF9C6C0FE934}" presName="parTrans" presStyleLbl="sibTrans2D1" presStyleIdx="2" presStyleCnt="3"/>
      <dgm:spPr/>
      <dgm:t>
        <a:bodyPr/>
        <a:lstStyle/>
        <a:p>
          <a:endParaRPr lang="ru-RU"/>
        </a:p>
      </dgm:t>
    </dgm:pt>
    <dgm:pt modelId="{80BD164F-9539-4E62-B91E-3E7B051297FF}" type="pres">
      <dgm:prSet presAssocID="{AD828727-C81E-4825-9219-CF9C6C0FE934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26824046-D02D-404E-BACA-22EA9DF38B89}" type="pres">
      <dgm:prSet presAssocID="{4CE6629B-32E9-4A82-A56E-B0F0ACEE58AD}" presName="node" presStyleLbl="node1" presStyleIdx="2" presStyleCnt="3" custScaleX="193508" custScaleY="94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C02DF1-B131-4301-81B7-F6BB1EB63EAC}" type="presOf" srcId="{5FC2697C-84C3-455F-92A4-2B66DAAD6826}" destId="{B689DC03-EFD3-430F-B351-14F8390CBB4A}" srcOrd="1" destOrd="0" presId="urn:microsoft.com/office/officeart/2005/8/layout/radial5"/>
    <dgm:cxn modelId="{6E7CA298-E999-4F4D-916E-734F68423A7C}" type="presOf" srcId="{5FC2697C-84C3-455F-92A4-2B66DAAD6826}" destId="{872632DF-48F4-4255-8410-022C5DBA7E5E}" srcOrd="0" destOrd="0" presId="urn:microsoft.com/office/officeart/2005/8/layout/radial5"/>
    <dgm:cxn modelId="{EE75C36F-F8EA-47EC-A5E0-281958CB5A5E}" type="presOf" srcId="{56435434-E955-4EB8-921E-A0471194EEC0}" destId="{360EF395-2F86-4F87-A0F8-80205EBCCFAB}" srcOrd="1" destOrd="0" presId="urn:microsoft.com/office/officeart/2005/8/layout/radial5"/>
    <dgm:cxn modelId="{86FF8075-E348-4C3E-AAA9-B5E65A895FB4}" srcId="{7CD0C5E6-5EF2-4F8D-B065-B676399FD675}" destId="{1CE6019E-FDBC-4D21-ADAE-20B94F762482}" srcOrd="0" destOrd="0" parTransId="{5FC2697C-84C3-455F-92A4-2B66DAAD6826}" sibTransId="{FD880624-682F-406D-94DE-0B9297BCB0A7}"/>
    <dgm:cxn modelId="{9DFF7AEC-71A8-44E5-AE44-35354CCC9135}" srcId="{7CD0C5E6-5EF2-4F8D-B065-B676399FD675}" destId="{4CE6629B-32E9-4A82-A56E-B0F0ACEE58AD}" srcOrd="2" destOrd="0" parTransId="{AD828727-C81E-4825-9219-CF9C6C0FE934}" sibTransId="{9086DCE9-3E16-4131-A34D-15F56AE4C2D8}"/>
    <dgm:cxn modelId="{BA7FB7CC-A83D-480B-9738-7BF74B4673AC}" srcId="{9EA31D70-4DCD-4331-8C12-A8AC62AEA3DC}" destId="{7CD0C5E6-5EF2-4F8D-B065-B676399FD675}" srcOrd="0" destOrd="0" parTransId="{CE08F6C0-AF69-4BBD-B67D-838931A52906}" sibTransId="{8262E95E-AED1-4225-A1E7-ED80F21BFF09}"/>
    <dgm:cxn modelId="{1AE0B6A3-7137-4DFF-A81D-6C337473F2C3}" type="presOf" srcId="{1CE6019E-FDBC-4D21-ADAE-20B94F762482}" destId="{0644CEBB-4D87-4489-AC64-28F37554305A}" srcOrd="0" destOrd="0" presId="urn:microsoft.com/office/officeart/2005/8/layout/radial5"/>
    <dgm:cxn modelId="{A6A164B5-BE27-4C88-A4B9-50F39BC54D16}" type="presOf" srcId="{9EA31D70-4DCD-4331-8C12-A8AC62AEA3DC}" destId="{3FB71C42-E2F2-4236-AB3F-D1388A7ABF1A}" srcOrd="0" destOrd="0" presId="urn:microsoft.com/office/officeart/2005/8/layout/radial5"/>
    <dgm:cxn modelId="{37DCD49A-25B2-4FB3-9459-EC52C924A41C}" type="presOf" srcId="{AD828727-C81E-4825-9219-CF9C6C0FE934}" destId="{80BD164F-9539-4E62-B91E-3E7B051297FF}" srcOrd="1" destOrd="0" presId="urn:microsoft.com/office/officeart/2005/8/layout/radial5"/>
    <dgm:cxn modelId="{643BA5EC-14F9-4BC9-96D2-6452D587C8E4}" type="presOf" srcId="{56435434-E955-4EB8-921E-A0471194EEC0}" destId="{1E3E0B41-561B-405E-B33F-EBB7732E0C36}" srcOrd="0" destOrd="0" presId="urn:microsoft.com/office/officeart/2005/8/layout/radial5"/>
    <dgm:cxn modelId="{9F6F1ADF-EA6A-4A04-A829-C31204BB897D}" type="presOf" srcId="{AD828727-C81E-4825-9219-CF9C6C0FE934}" destId="{B6455EEE-3356-4016-BD63-1DB9A73EC775}" srcOrd="0" destOrd="0" presId="urn:microsoft.com/office/officeart/2005/8/layout/radial5"/>
    <dgm:cxn modelId="{5A0F5C82-DE10-43A9-9C75-148F070F1513}" srcId="{7CD0C5E6-5EF2-4F8D-B065-B676399FD675}" destId="{8C27563A-CC2A-4903-817F-369AD2ED9E71}" srcOrd="1" destOrd="0" parTransId="{56435434-E955-4EB8-921E-A0471194EEC0}" sibTransId="{251743A6-ABEE-4B32-98DD-E753A91B7A7B}"/>
    <dgm:cxn modelId="{8BB4866D-9139-47BE-8025-46B00EE1A677}" type="presOf" srcId="{4CE6629B-32E9-4A82-A56E-B0F0ACEE58AD}" destId="{26824046-D02D-404E-BACA-22EA9DF38B89}" srcOrd="0" destOrd="0" presId="urn:microsoft.com/office/officeart/2005/8/layout/radial5"/>
    <dgm:cxn modelId="{46BFA7C1-C4EB-492C-949B-9DC4385F0AA9}" type="presOf" srcId="{8C27563A-CC2A-4903-817F-369AD2ED9E71}" destId="{D4914536-ECB0-4980-A9EA-C8827629D84E}" srcOrd="0" destOrd="0" presId="urn:microsoft.com/office/officeart/2005/8/layout/radial5"/>
    <dgm:cxn modelId="{BF7241EB-A7C7-46F0-AECF-8E052F387068}" type="presOf" srcId="{7CD0C5E6-5EF2-4F8D-B065-B676399FD675}" destId="{F492729E-0A8D-48F1-A391-C05F44F5E9D8}" srcOrd="0" destOrd="0" presId="urn:microsoft.com/office/officeart/2005/8/layout/radial5"/>
    <dgm:cxn modelId="{3994B200-5A58-4E21-A3E5-EB80BFA24E0F}" type="presParOf" srcId="{3FB71C42-E2F2-4236-AB3F-D1388A7ABF1A}" destId="{F492729E-0A8D-48F1-A391-C05F44F5E9D8}" srcOrd="0" destOrd="0" presId="urn:microsoft.com/office/officeart/2005/8/layout/radial5"/>
    <dgm:cxn modelId="{1DEC2816-B488-4429-8D2C-E7CEF7589FCD}" type="presParOf" srcId="{3FB71C42-E2F2-4236-AB3F-D1388A7ABF1A}" destId="{872632DF-48F4-4255-8410-022C5DBA7E5E}" srcOrd="1" destOrd="0" presId="urn:microsoft.com/office/officeart/2005/8/layout/radial5"/>
    <dgm:cxn modelId="{806091D6-0B3D-4F7D-8637-2327E0517E0F}" type="presParOf" srcId="{872632DF-48F4-4255-8410-022C5DBA7E5E}" destId="{B689DC03-EFD3-430F-B351-14F8390CBB4A}" srcOrd="0" destOrd="0" presId="urn:microsoft.com/office/officeart/2005/8/layout/radial5"/>
    <dgm:cxn modelId="{047A16DF-48CD-4296-ADF3-F36DD9E929F3}" type="presParOf" srcId="{3FB71C42-E2F2-4236-AB3F-D1388A7ABF1A}" destId="{0644CEBB-4D87-4489-AC64-28F37554305A}" srcOrd="2" destOrd="0" presId="urn:microsoft.com/office/officeart/2005/8/layout/radial5"/>
    <dgm:cxn modelId="{DA462BED-6F38-4D55-9BFB-10E1A005C936}" type="presParOf" srcId="{3FB71C42-E2F2-4236-AB3F-D1388A7ABF1A}" destId="{1E3E0B41-561B-405E-B33F-EBB7732E0C36}" srcOrd="3" destOrd="0" presId="urn:microsoft.com/office/officeart/2005/8/layout/radial5"/>
    <dgm:cxn modelId="{33D116B3-36A3-41D1-90CC-2C1BD1C5865F}" type="presParOf" srcId="{1E3E0B41-561B-405E-B33F-EBB7732E0C36}" destId="{360EF395-2F86-4F87-A0F8-80205EBCCFAB}" srcOrd="0" destOrd="0" presId="urn:microsoft.com/office/officeart/2005/8/layout/radial5"/>
    <dgm:cxn modelId="{3247E743-946E-44D6-9FE3-F6BD497B4F99}" type="presParOf" srcId="{3FB71C42-E2F2-4236-AB3F-D1388A7ABF1A}" destId="{D4914536-ECB0-4980-A9EA-C8827629D84E}" srcOrd="4" destOrd="0" presId="urn:microsoft.com/office/officeart/2005/8/layout/radial5"/>
    <dgm:cxn modelId="{A5C087D0-CDEF-4442-AA36-E9722E952C9B}" type="presParOf" srcId="{3FB71C42-E2F2-4236-AB3F-D1388A7ABF1A}" destId="{B6455EEE-3356-4016-BD63-1DB9A73EC775}" srcOrd="5" destOrd="0" presId="urn:microsoft.com/office/officeart/2005/8/layout/radial5"/>
    <dgm:cxn modelId="{32C66A9F-4FB6-4705-84E1-7DD5DE799C58}" type="presParOf" srcId="{B6455EEE-3356-4016-BD63-1DB9A73EC775}" destId="{80BD164F-9539-4E62-B91E-3E7B051297FF}" srcOrd="0" destOrd="0" presId="urn:microsoft.com/office/officeart/2005/8/layout/radial5"/>
    <dgm:cxn modelId="{11EA5508-A1CA-4CBB-9EA7-600C2519A56A}" type="presParOf" srcId="{3FB71C42-E2F2-4236-AB3F-D1388A7ABF1A}" destId="{26824046-D02D-404E-BACA-22EA9DF38B89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2729E-0A8D-48F1-A391-C05F44F5E9D8}">
      <dsp:nvSpPr>
        <dsp:cNvPr id="0" name=""/>
        <dsp:cNvSpPr/>
      </dsp:nvSpPr>
      <dsp:spPr>
        <a:xfrm>
          <a:off x="2118265" y="2357468"/>
          <a:ext cx="3931762" cy="20257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Типы моделей БД</a:t>
          </a:r>
          <a:endParaRPr lang="ru-RU" sz="3500" kern="1200" dirty="0"/>
        </a:p>
      </dsp:txBody>
      <dsp:txXfrm>
        <a:off x="2694058" y="2654134"/>
        <a:ext cx="2780176" cy="1432430"/>
      </dsp:txXfrm>
    </dsp:sp>
    <dsp:sp modelId="{872632DF-48F4-4255-8410-022C5DBA7E5E}">
      <dsp:nvSpPr>
        <dsp:cNvPr id="0" name=""/>
        <dsp:cNvSpPr/>
      </dsp:nvSpPr>
      <dsp:spPr>
        <a:xfrm rot="16137333">
          <a:off x="3974810" y="1852218"/>
          <a:ext cx="175874" cy="68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 rot="10800000">
        <a:off x="4001672" y="2016347"/>
        <a:ext cx="123112" cy="413255"/>
      </dsp:txXfrm>
    </dsp:sp>
    <dsp:sp modelId="{0644CEBB-4D87-4489-AC64-28F37554305A}">
      <dsp:nvSpPr>
        <dsp:cNvPr id="0" name=""/>
        <dsp:cNvSpPr/>
      </dsp:nvSpPr>
      <dsp:spPr>
        <a:xfrm>
          <a:off x="1761090" y="0"/>
          <a:ext cx="4560153" cy="20257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bg1">
                  <a:lumMod val="50000"/>
                </a:schemeClr>
              </a:solidFill>
            </a:rPr>
            <a:t>Реляционная</a:t>
          </a:r>
          <a:endParaRPr lang="ru-RU" sz="36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2428909" y="296666"/>
        <a:ext cx="3224515" cy="1432430"/>
      </dsp:txXfrm>
    </dsp:sp>
    <dsp:sp modelId="{1E3E0B41-561B-405E-B33F-EBB7732E0C36}">
      <dsp:nvSpPr>
        <dsp:cNvPr id="0" name=""/>
        <dsp:cNvSpPr/>
      </dsp:nvSpPr>
      <dsp:spPr>
        <a:xfrm rot="2206139">
          <a:off x="5251787" y="3981403"/>
          <a:ext cx="221911" cy="68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5400000"/>
            <a:satOff val="-4487"/>
            <a:lumOff val="80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5258409" y="4099230"/>
        <a:ext cx="155338" cy="413255"/>
      </dsp:txXfrm>
    </dsp:sp>
    <dsp:sp modelId="{D4914536-ECB0-4980-A9EA-C8827629D84E}">
      <dsp:nvSpPr>
        <dsp:cNvPr id="0" name=""/>
        <dsp:cNvSpPr/>
      </dsp:nvSpPr>
      <dsp:spPr>
        <a:xfrm>
          <a:off x="4791243" y="4256589"/>
          <a:ext cx="3668757" cy="2025762"/>
        </a:xfrm>
        <a:prstGeom prst="ellipse">
          <a:avLst/>
        </a:prstGeom>
        <a:solidFill>
          <a:schemeClr val="accent3">
            <a:hueOff val="-5400000"/>
            <a:satOff val="-4487"/>
            <a:lumOff val="80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bg1">
                  <a:lumMod val="50000"/>
                </a:schemeClr>
              </a:solidFill>
            </a:rPr>
            <a:t>Сетевая</a:t>
          </a:r>
          <a:endParaRPr lang="ru-RU" sz="32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5328520" y="4553255"/>
        <a:ext cx="2594203" cy="1432430"/>
      </dsp:txXfrm>
    </dsp:sp>
    <dsp:sp modelId="{B6455EEE-3356-4016-BD63-1DB9A73EC775}">
      <dsp:nvSpPr>
        <dsp:cNvPr id="0" name=""/>
        <dsp:cNvSpPr/>
      </dsp:nvSpPr>
      <dsp:spPr>
        <a:xfrm rot="8476783">
          <a:off x="2785396" y="3989312"/>
          <a:ext cx="194348" cy="68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0800000"/>
            <a:satOff val="-8974"/>
            <a:lumOff val="16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 rot="10800000">
        <a:off x="2837293" y="4108829"/>
        <a:ext cx="136044" cy="413255"/>
      </dsp:txXfrm>
    </dsp:sp>
    <dsp:sp modelId="{26824046-D02D-404E-BACA-22EA9DF38B89}">
      <dsp:nvSpPr>
        <dsp:cNvPr id="0" name=""/>
        <dsp:cNvSpPr/>
      </dsp:nvSpPr>
      <dsp:spPr>
        <a:xfrm>
          <a:off x="-244630" y="4311994"/>
          <a:ext cx="3920012" cy="1914953"/>
        </a:xfrm>
        <a:prstGeom prst="ellipse">
          <a:avLst/>
        </a:prstGeom>
        <a:solidFill>
          <a:schemeClr val="accent3">
            <a:hueOff val="-10800000"/>
            <a:satOff val="-8974"/>
            <a:lumOff val="16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>
                  <a:lumMod val="50000"/>
                </a:schemeClr>
              </a:solidFill>
            </a:rPr>
            <a:t>Иерархическая</a:t>
          </a:r>
          <a:endParaRPr lang="ru-RU" sz="28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29442" y="4592432"/>
        <a:ext cx="2771868" cy="1354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BFD0B-9C52-4630-930E-5BD711B945D0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63ADB-9093-45DF-B361-2074CF3C9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199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1126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127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27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F860847A-FBDC-4424-951E-5B1C14433B3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127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810D7-EA00-472B-9C9D-A21791A6C70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62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91F7A-D772-4EF3-9796-B13E889F093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338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A629A21C-4ADB-4268-80E9-B55A99EF2D7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24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8D2C0-F44B-4698-86D6-9A3F3588FD9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20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AD373-1B55-4D95-9395-F929CDAB593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1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A2FD1-9331-4562-8E79-01A4E863C26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4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75D3-0205-4C1D-BCDE-74923F95370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7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3EA09-4890-4EC4-B1E8-8CC7F99514B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3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0D2D7-7934-48B9-ADCF-F1FACFE6BA4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9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E12D2-F5AC-47A4-A8C3-43E81D8F63F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64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CFC3F-286D-418C-9AD3-3D8CD1CE229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08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24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24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4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1024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24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4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24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F4E658F3-8355-47AF-9C23-7F8CEE63D49D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724525" y="981075"/>
            <a:ext cx="2735263" cy="21605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/>
              <a:t>БАЗЫ ДАННЫХ</a:t>
            </a:r>
          </a:p>
        </p:txBody>
      </p:sp>
      <p:pic>
        <p:nvPicPr>
          <p:cNvPr id="2054" name="Picture 6" descr="52806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076700"/>
            <a:ext cx="2232025" cy="2232025"/>
          </a:xfrm>
          <a:prstGeom prst="rect">
            <a:avLst/>
          </a:prstGeom>
          <a:noFill/>
          <a:ln w="76200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9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039813"/>
            <a:ext cx="2592387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>
          <a:xfrm>
            <a:off x="3491880" y="6248400"/>
            <a:ext cx="5196508" cy="474663"/>
          </a:xfrm>
        </p:spPr>
        <p:txBody>
          <a:bodyPr/>
          <a:lstStyle/>
          <a:p>
            <a:r>
              <a:rPr lang="ru-RU" sz="2000" dirty="0" smtClean="0"/>
              <a:t>ваш гид в информатике info-helper.ru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AutoShap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ru-RU" sz="3200"/>
              <a:t>Табличная форма представления базы данных «Записная книжка»</a:t>
            </a:r>
          </a:p>
        </p:txBody>
      </p:sp>
      <p:graphicFrame>
        <p:nvGraphicFramePr>
          <p:cNvPr id="14386" name="Group 50"/>
          <p:cNvGraphicFramePr>
            <a:graphicFrameLocks noGrp="1"/>
          </p:cNvGraphicFramePr>
          <p:nvPr>
            <p:ph idx="1"/>
          </p:nvPr>
        </p:nvGraphicFramePr>
        <p:xfrm>
          <a:off x="900113" y="2636838"/>
          <a:ext cx="7802562" cy="3244852"/>
        </p:xfrm>
        <a:graphic>
          <a:graphicData uri="http://schemas.openxmlformats.org/drawingml/2006/table">
            <a:tbl>
              <a:tblPr/>
              <a:tblGrid>
                <a:gridCol w="925512"/>
                <a:gridCol w="1585913"/>
                <a:gridCol w="1924050"/>
                <a:gridCol w="3367087"/>
              </a:tblGrid>
              <a:tr h="811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Фамилия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Телефон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E-mail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Сидоров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– 11 – 11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sidorov@server.ru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Иванов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– 22 – 22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ivanov@server.ru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Петров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 – 33 – 33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petrov@server.ru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755650" y="2492375"/>
            <a:ext cx="1079500" cy="3889375"/>
          </a:xfrm>
          <a:prstGeom prst="ellips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1258888" y="6308725"/>
            <a:ext cx="4824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CC00"/>
                </a:solidFill>
              </a:rPr>
              <a:t>Поле номера содержит числа</a:t>
            </a:r>
          </a:p>
        </p:txBody>
      </p:sp>
      <p:sp>
        <p:nvSpPr>
          <p:cNvPr id="14384" name="Line 48"/>
          <p:cNvSpPr>
            <a:spLocks noChangeShapeType="1"/>
          </p:cNvSpPr>
          <p:nvPr/>
        </p:nvSpPr>
        <p:spPr bwMode="auto">
          <a:xfrm flipH="1" flipV="1">
            <a:off x="1619250" y="5949950"/>
            <a:ext cx="576263" cy="503238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87" name="Oval 51"/>
          <p:cNvSpPr>
            <a:spLocks noChangeArrowheads="1"/>
          </p:cNvSpPr>
          <p:nvPr/>
        </p:nvSpPr>
        <p:spPr bwMode="auto">
          <a:xfrm>
            <a:off x="468313" y="3429000"/>
            <a:ext cx="8424862" cy="1008063"/>
          </a:xfrm>
          <a:prstGeom prst="ellipse">
            <a:avLst/>
          </a:prstGeom>
          <a:noFill/>
          <a:ln w="38100">
            <a:solidFill>
              <a:srgbClr val="66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88" name="Line 52"/>
          <p:cNvSpPr>
            <a:spLocks noChangeShapeType="1"/>
          </p:cNvSpPr>
          <p:nvPr/>
        </p:nvSpPr>
        <p:spPr bwMode="auto">
          <a:xfrm flipH="1" flipV="1">
            <a:off x="5508625" y="4437063"/>
            <a:ext cx="142875" cy="1655762"/>
          </a:xfrm>
          <a:prstGeom prst="line">
            <a:avLst/>
          </a:prstGeom>
          <a:noFill/>
          <a:ln w="38100">
            <a:solidFill>
              <a:srgbClr val="66FF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4211638" y="6021388"/>
            <a:ext cx="4932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66FF99"/>
                </a:solidFill>
              </a:rPr>
              <a:t>Запись хранит значения 4 свойств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2" grpId="0" animBg="1"/>
      <p:bldP spid="14383" grpId="0"/>
      <p:bldP spid="14384" grpId="0" animBg="1"/>
      <p:bldP spid="14387" grpId="0" animBg="1"/>
      <p:bldP spid="14388" grpId="0" animBg="1"/>
      <p:bldP spid="143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/>
              <a:t>Представление записей БД </a:t>
            </a:r>
            <a:br>
              <a:rPr lang="ru-RU" sz="3200"/>
            </a:br>
            <a:r>
              <a:rPr lang="ru-RU" sz="3200"/>
              <a:t>с помощью формы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</a:t>
            </a:r>
            <a:r>
              <a:rPr lang="ru-RU" dirty="0" smtClean="0"/>
              <a:t>ля </a:t>
            </a:r>
            <a:r>
              <a:rPr lang="ru-RU" dirty="0"/>
              <a:t>поочередного ввода, просмотра и редактирования записей БД используется </a:t>
            </a:r>
            <a:r>
              <a:rPr lang="ru-RU" b="1" dirty="0" smtClean="0">
                <a:solidFill>
                  <a:srgbClr val="FFFF00"/>
                </a:solidFill>
              </a:rPr>
              <a:t>Форма</a:t>
            </a:r>
            <a:endParaRPr lang="ru-RU" dirty="0"/>
          </a:p>
          <a:p>
            <a:r>
              <a:rPr lang="ru-RU" dirty="0"/>
              <a:t>На форме размещаются </a:t>
            </a:r>
            <a:r>
              <a:rPr lang="ru-RU" b="1" dirty="0"/>
              <a:t>надписи</a:t>
            </a:r>
            <a:r>
              <a:rPr lang="ru-RU" dirty="0"/>
              <a:t> (имена полей БД) и </a:t>
            </a:r>
            <a:r>
              <a:rPr lang="ru-RU" b="1" dirty="0"/>
              <a:t>поля</a:t>
            </a:r>
            <a:r>
              <a:rPr lang="ru-RU" dirty="0"/>
              <a:t>, в которых отображаются данные выбранной записи.</a:t>
            </a:r>
          </a:p>
          <a:p>
            <a:r>
              <a:rPr lang="ru-RU" dirty="0"/>
              <a:t>Пользователь может подобрать для формы подходящий </a:t>
            </a:r>
            <a:r>
              <a:rPr lang="ru-RU" b="1" dirty="0"/>
              <a:t>дизайн</a:t>
            </a:r>
            <a:r>
              <a:rPr lang="ru-RU" dirty="0"/>
              <a:t>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/>
              <a:t>Первая запись БД «Записная книжка», отображенная на форме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187450" y="2781300"/>
            <a:ext cx="7345363" cy="38877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339975" y="3141663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0033"/>
                </a:solidFill>
              </a:rPr>
              <a:t>Фамилия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339975" y="4005263"/>
            <a:ext cx="1585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0033"/>
                </a:solidFill>
              </a:rPr>
              <a:t>Телефон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771775" y="4941888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660033"/>
                </a:solidFill>
              </a:rPr>
              <a:t>E-mail</a:t>
            </a:r>
            <a:endParaRPr lang="ru-RU" sz="2400">
              <a:solidFill>
                <a:srgbClr val="660033"/>
              </a:solidFill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203575" y="5661025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0033"/>
                </a:solidFill>
              </a:rPr>
              <a:t>№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4356100" y="3141663"/>
            <a:ext cx="3600450" cy="647700"/>
          </a:xfrm>
          <a:prstGeom prst="rect">
            <a:avLst/>
          </a:prstGeom>
          <a:solidFill>
            <a:srgbClr val="66FF99"/>
          </a:soli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006666"/>
                </a:solidFill>
              </a:rPr>
              <a:t>Сидоров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4356100" y="4005263"/>
            <a:ext cx="3600450" cy="647700"/>
          </a:xfrm>
          <a:prstGeom prst="rect">
            <a:avLst/>
          </a:prstGeom>
          <a:solidFill>
            <a:srgbClr val="66FF99"/>
          </a:soli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006666"/>
                </a:solidFill>
              </a:rPr>
              <a:t>11 – 11 – 11 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4356100" y="4797425"/>
            <a:ext cx="3600450" cy="647700"/>
          </a:xfrm>
          <a:prstGeom prst="rect">
            <a:avLst/>
          </a:prstGeom>
          <a:solidFill>
            <a:srgbClr val="66FF99"/>
          </a:soli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800" b="1">
                <a:solidFill>
                  <a:srgbClr val="006666"/>
                </a:solidFill>
              </a:rPr>
              <a:t>sidorov@server.ru</a:t>
            </a:r>
            <a:endParaRPr lang="ru-RU" sz="2800" b="1">
              <a:solidFill>
                <a:srgbClr val="006666"/>
              </a:solidFill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4356100" y="5589588"/>
            <a:ext cx="3600450" cy="647700"/>
          </a:xfrm>
          <a:prstGeom prst="rect">
            <a:avLst/>
          </a:prstGeom>
          <a:solidFill>
            <a:srgbClr val="66FF99"/>
          </a:soli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006666"/>
                </a:solidFill>
              </a:rPr>
              <a:t>1</a:t>
            </a:r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2195513" y="2492375"/>
            <a:ext cx="2160587" cy="3673475"/>
          </a:xfrm>
          <a:prstGeom prst="ellips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1331913" y="6021388"/>
            <a:ext cx="1908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u="sng">
                <a:solidFill>
                  <a:srgbClr val="FF0066"/>
                </a:solidFill>
              </a:rPr>
              <a:t>Надписи</a:t>
            </a:r>
            <a:r>
              <a:rPr lang="ru-RU" sz="2800" b="1" u="sng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V="1">
            <a:off x="1908175" y="5157788"/>
            <a:ext cx="360363" cy="93503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4427538" y="2420938"/>
            <a:ext cx="3384550" cy="4103687"/>
          </a:xfrm>
          <a:prstGeom prst="ellips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 flipV="1">
            <a:off x="7596188" y="5589588"/>
            <a:ext cx="649287" cy="50323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7524750" y="6021388"/>
            <a:ext cx="1152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u="sng">
                <a:solidFill>
                  <a:srgbClr val="FF0066"/>
                </a:solidFill>
              </a:rPr>
              <a:t>Поля 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716016" y="116632"/>
            <a:ext cx="4121324" cy="474663"/>
          </a:xfrm>
        </p:spPr>
        <p:txBody>
          <a:bodyPr/>
          <a:lstStyle/>
          <a:p>
            <a:pPr algn="r"/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2" grpId="0" animBg="1"/>
      <p:bldP spid="17423" grpId="0"/>
      <p:bldP spid="17424" grpId="0" animBg="1"/>
      <p:bldP spid="17425" grpId="0" animBg="1"/>
      <p:bldP spid="17426" grpId="0" animBg="1"/>
      <p:bldP spid="174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/>
              <a:t>Системы управления базами данных (СУБД)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348880"/>
            <a:ext cx="7488237" cy="3449637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ru-RU" sz="3200" b="1" dirty="0">
                <a:solidFill>
                  <a:srgbClr val="FFFF00"/>
                </a:solidFill>
              </a:rPr>
              <a:t>Система управления базами данных</a:t>
            </a:r>
            <a:r>
              <a:rPr lang="ru-RU" sz="3200" dirty="0">
                <a:solidFill>
                  <a:srgbClr val="FFFF00"/>
                </a:solidFill>
              </a:rPr>
              <a:t> – это </a:t>
            </a:r>
            <a:r>
              <a:rPr lang="ru-RU" sz="3200" i="1" dirty="0">
                <a:solidFill>
                  <a:srgbClr val="FFFF00"/>
                </a:solidFill>
              </a:rPr>
              <a:t>приложение</a:t>
            </a:r>
            <a:r>
              <a:rPr lang="ru-RU" sz="3200" dirty="0"/>
              <a:t>, позволяющее создавать базы данных, осуществлять в них сортировку и поиск данных</a:t>
            </a:r>
            <a:r>
              <a:rPr lang="ru-RU" sz="3200" dirty="0" smtClean="0"/>
              <a:t>.</a:t>
            </a:r>
            <a:endParaRPr lang="en-US" sz="3200" dirty="0" smtClean="0"/>
          </a:p>
          <a:p>
            <a:pPr marL="0" indent="0" algn="just">
              <a:buFont typeface="Wingdings" pitchFamily="2" charset="2"/>
              <a:buNone/>
            </a:pPr>
            <a:r>
              <a:rPr lang="ru-RU" sz="3200" dirty="0" smtClean="0"/>
              <a:t>Например</a:t>
            </a:r>
            <a:r>
              <a:rPr lang="en-US" sz="3200" dirty="0"/>
              <a:t>,</a:t>
            </a:r>
            <a:r>
              <a:rPr lang="ru-RU" sz="3200" dirty="0" smtClean="0"/>
              <a:t> </a:t>
            </a:r>
            <a:r>
              <a:rPr lang="en-US" sz="3200" dirty="0" smtClean="0"/>
              <a:t>Microsoft Access</a:t>
            </a:r>
            <a:endParaRPr lang="ru-RU" sz="3200" dirty="0"/>
          </a:p>
        </p:txBody>
      </p:sp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1831275" y="5589240"/>
            <a:ext cx="6995121" cy="461665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>
            <a:noFill/>
            <a:miter lim="800000"/>
            <a:headEnd/>
            <a:tailEnd/>
          </a:ln>
          <a:effectLst>
            <a:outerShdw dist="85194" dir="1593903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ru-RU" sz="2400" b="1" dirty="0">
                <a:latin typeface="Arial" charset="0"/>
                <a:cs typeface="+mn-cs"/>
              </a:rPr>
              <a:t>    Информационная система = БД + СУБД!</a:t>
            </a:r>
          </a:p>
        </p:txBody>
      </p:sp>
      <p:sp>
        <p:nvSpPr>
          <p:cNvPr id="5" name="Oval 33"/>
          <p:cNvSpPr>
            <a:spLocks noChangeArrowheads="1"/>
          </p:cNvSpPr>
          <p:nvPr/>
        </p:nvSpPr>
        <p:spPr bwMode="auto">
          <a:xfrm>
            <a:off x="1365235" y="5488286"/>
            <a:ext cx="635207" cy="663575"/>
          </a:xfrm>
          <a:prstGeom prst="ellipse">
            <a:avLst/>
          </a:prstGeom>
          <a:solidFill>
            <a:srgbClr val="00008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4400" b="1">
                <a:solidFill>
                  <a:schemeClr val="bg1"/>
                </a:solidFill>
                <a:latin typeface="Arial Black" pitchFamily="34" charset="0"/>
                <a:cs typeface="+mn-cs"/>
              </a:rPr>
              <a:t>!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788024" y="6248400"/>
            <a:ext cx="3900364" cy="474663"/>
          </a:xfrm>
        </p:spPr>
        <p:txBody>
          <a:bodyPr/>
          <a:lstStyle/>
          <a:p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операции с БД: сортировка </a:t>
            </a:r>
            <a:r>
              <a:rPr lang="ru-RU" dirty="0"/>
              <a:t>в базах данных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420888"/>
            <a:ext cx="7693025" cy="3527425"/>
          </a:xfrm>
        </p:spPr>
        <p:txBody>
          <a:bodyPr/>
          <a:lstStyle/>
          <a:p>
            <a:r>
              <a:rPr lang="ru-RU" b="1" dirty="0">
                <a:solidFill>
                  <a:srgbClr val="FFFF00"/>
                </a:solidFill>
              </a:rPr>
              <a:t>Сортировка базы данных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/>
              <a:t>– это упорядочение (расположение в определенной последовательности) записей по значениям одного из полей</a:t>
            </a:r>
          </a:p>
          <a:p>
            <a:r>
              <a:rPr lang="ru-RU" dirty="0"/>
              <a:t>В процессе сортировки:</a:t>
            </a:r>
            <a:br>
              <a:rPr lang="ru-RU" dirty="0"/>
            </a:br>
            <a:r>
              <a:rPr lang="ru-RU" dirty="0"/>
              <a:t>- значения, содержащиеся в поле, располагаются в порядке возрастания или убывания;</a:t>
            </a:r>
            <a:br>
              <a:rPr lang="ru-RU" dirty="0"/>
            </a:br>
            <a:r>
              <a:rPr lang="ru-RU" dirty="0"/>
              <a:t>- целостность записей сохраняется, т.е. строки таблицы перемещаются целиком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316016" y="0"/>
            <a:ext cx="4827984" cy="474663"/>
          </a:xfrm>
        </p:spPr>
        <p:txBody>
          <a:bodyPr/>
          <a:lstStyle/>
          <a:p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/>
              <a:t>Порядок расположения данных при сортировке по возрастанию: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781300"/>
            <a:ext cx="7693025" cy="3521075"/>
          </a:xfrm>
        </p:spPr>
        <p:txBody>
          <a:bodyPr/>
          <a:lstStyle/>
          <a:p>
            <a:r>
              <a:rPr lang="ru-RU"/>
              <a:t>Числа – от наименьшего отрицательного до наибольшего положительного числа</a:t>
            </a:r>
          </a:p>
          <a:p>
            <a:r>
              <a:rPr lang="ru-RU"/>
              <a:t>Текст – в алфавитном порядке (числа, знаки, латинский алфавит, русский алфавит)</a:t>
            </a:r>
          </a:p>
          <a:p>
            <a:r>
              <a:rPr lang="ru-RU"/>
              <a:t>Дата и время – в хронологическом порядке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9" name="AutoShap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/>
              <a:t>Результат сортировки по возрастанию </a:t>
            </a:r>
            <a:br>
              <a:rPr lang="ru-RU" sz="2400"/>
            </a:br>
            <a:r>
              <a:rPr lang="ru-RU" sz="2400"/>
              <a:t>по текстовому полю «Фамилия» </a:t>
            </a:r>
            <a:br>
              <a:rPr lang="ru-RU" sz="2400"/>
            </a:br>
            <a:r>
              <a:rPr lang="ru-RU" sz="2400"/>
              <a:t>в БД «Записная книжка»</a:t>
            </a:r>
          </a:p>
        </p:txBody>
      </p:sp>
      <p:graphicFrame>
        <p:nvGraphicFramePr>
          <p:cNvPr id="22562" name="Group 34"/>
          <p:cNvGraphicFramePr>
            <a:graphicFrameLocks noGrp="1"/>
          </p:cNvGraphicFramePr>
          <p:nvPr>
            <p:ph idx="1"/>
          </p:nvPr>
        </p:nvGraphicFramePr>
        <p:xfrm>
          <a:off x="1116013" y="2420938"/>
          <a:ext cx="7715250" cy="1858964"/>
        </p:xfrm>
        <a:graphic>
          <a:graphicData uri="http://schemas.openxmlformats.org/drawingml/2006/table">
            <a:tbl>
              <a:tblPr/>
              <a:tblGrid>
                <a:gridCol w="912812"/>
                <a:gridCol w="1585913"/>
                <a:gridCol w="1897062"/>
                <a:gridCol w="3319463"/>
              </a:tblGrid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Фамилия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Телефон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E-mail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Сидоров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– 11 – 11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sidorov@server.ru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Иванов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– 22 – 22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ivanov@server.ru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Петров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 – 33 – 33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petrov@server.ru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648" name="Group 120"/>
          <p:cNvGraphicFramePr>
            <a:graphicFrameLocks noGrp="1"/>
          </p:cNvGraphicFramePr>
          <p:nvPr/>
        </p:nvGraphicFramePr>
        <p:xfrm>
          <a:off x="1116013" y="4724400"/>
          <a:ext cx="7715250" cy="1860552"/>
        </p:xfrm>
        <a:graphic>
          <a:graphicData uri="http://schemas.openxmlformats.org/drawingml/2006/table">
            <a:tbl>
              <a:tblPr/>
              <a:tblGrid>
                <a:gridCol w="912812"/>
                <a:gridCol w="1585913"/>
                <a:gridCol w="1897062"/>
                <a:gridCol w="3319463"/>
              </a:tblGrid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Фамилия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Телефон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E-mail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Иванов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– 22 – 22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ivanov@server.ru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Петров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 – 33 – 33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petrov@server.ru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Сидоров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– 11 – 11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sidorov@server.ru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707904" y="188640"/>
            <a:ext cx="5273452" cy="474663"/>
          </a:xfrm>
        </p:spPr>
        <p:txBody>
          <a:bodyPr/>
          <a:lstStyle/>
          <a:p>
            <a:pPr algn="r"/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6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операции с данными </a:t>
            </a:r>
            <a:r>
              <a:rPr lang="ru-RU" dirty="0"/>
              <a:t>в базах данных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65400"/>
            <a:ext cx="7693025" cy="3521075"/>
          </a:xfrm>
        </p:spPr>
        <p:txBody>
          <a:bodyPr/>
          <a:lstStyle/>
          <a:p>
            <a:pPr algn="just">
              <a:spcBef>
                <a:spcPct val="70000"/>
              </a:spcBef>
            </a:pPr>
            <a:r>
              <a:rPr lang="ru-RU" sz="2600" b="1" u="sng" dirty="0">
                <a:solidFill>
                  <a:srgbClr val="FFC000"/>
                </a:solidFill>
              </a:rPr>
              <a:t>Поиск</a:t>
            </a:r>
            <a:r>
              <a:rPr lang="ru-RU" sz="2600" dirty="0">
                <a:solidFill>
                  <a:srgbClr val="FFC000"/>
                </a:solidFill>
              </a:rPr>
              <a:t> </a:t>
            </a:r>
            <a:r>
              <a:rPr lang="ru-RU" sz="2600" dirty="0"/>
              <a:t>в базе данных – это отбор записей, удовлетворяющих условиям поиска, заданным в форме фильтра или запроса</a:t>
            </a:r>
          </a:p>
          <a:p>
            <a:pPr algn="just">
              <a:spcBef>
                <a:spcPct val="70000"/>
              </a:spcBef>
            </a:pPr>
            <a:r>
              <a:rPr lang="ru-RU" sz="2600" b="1" u="sng" dirty="0">
                <a:solidFill>
                  <a:srgbClr val="FFC000"/>
                </a:solidFill>
              </a:rPr>
              <a:t>Фильтр</a:t>
            </a:r>
            <a:r>
              <a:rPr lang="ru-RU" sz="2600" dirty="0"/>
              <a:t> просто скрывает в исходной таблице записи, не удовлетворяющие условиям поиска</a:t>
            </a:r>
          </a:p>
          <a:p>
            <a:pPr algn="just">
              <a:spcBef>
                <a:spcPct val="70000"/>
              </a:spcBef>
            </a:pPr>
            <a:r>
              <a:rPr lang="ru-RU" sz="2600" b="1" u="sng" dirty="0">
                <a:solidFill>
                  <a:srgbClr val="FFC000"/>
                </a:solidFill>
              </a:rPr>
              <a:t>Запрос</a:t>
            </a:r>
            <a:r>
              <a:rPr lang="ru-RU" sz="2600" dirty="0"/>
              <a:t> отбирает записи, удовлетворяющие условиям поиска, и помещает их в новую </a:t>
            </a:r>
            <a:r>
              <a:rPr lang="ru-RU" sz="2600" b="1" dirty="0"/>
              <a:t>таблицу </a:t>
            </a:r>
            <a:r>
              <a:rPr lang="ru-RU" sz="2600" b="1" dirty="0" smtClean="0"/>
              <a:t>запроса</a:t>
            </a:r>
            <a:endParaRPr lang="ru-RU" sz="2600" b="1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572000" y="6248400"/>
            <a:ext cx="4116388" cy="474663"/>
          </a:xfrm>
        </p:spPr>
        <p:txBody>
          <a:bodyPr/>
          <a:lstStyle/>
          <a:p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765175"/>
            <a:ext cx="7924800" cy="579438"/>
          </a:xfrm>
        </p:spPr>
        <p:txBody>
          <a:bodyPr/>
          <a:lstStyle/>
          <a:p>
            <a:pPr algn="ctr"/>
            <a:r>
              <a:rPr lang="ru-RU" sz="3200"/>
              <a:t>Задание – ответьте на вопросы: </a:t>
            </a:r>
          </a:p>
        </p:txBody>
      </p:sp>
      <p:pic>
        <p:nvPicPr>
          <p:cNvPr id="8491" name="Picture 2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412875"/>
            <a:ext cx="5976937" cy="2366963"/>
          </a:xfrm>
          <a:prstGeom prst="rect">
            <a:avLst/>
          </a:prstGeom>
          <a:noFill/>
          <a:ln w="38100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92" name="Text Box 300"/>
          <p:cNvSpPr txBox="1">
            <a:spLocks noChangeArrowheads="1"/>
          </p:cNvSpPr>
          <p:nvPr/>
        </p:nvSpPr>
        <p:spPr bwMode="auto">
          <a:xfrm>
            <a:off x="1042988" y="3860800"/>
            <a:ext cx="7777162" cy="278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0000"/>
              </a:spcBef>
              <a:buFontTx/>
              <a:buAutoNum type="arabicPeriod"/>
            </a:pPr>
            <a:r>
              <a:rPr lang="ru-RU" dirty="0"/>
              <a:t>Сколько полей и записей содержит база данных?</a:t>
            </a:r>
          </a:p>
          <a:p>
            <a:pPr algn="just">
              <a:spcBef>
                <a:spcPct val="20000"/>
              </a:spcBef>
              <a:buFontTx/>
              <a:buAutoNum type="arabicPeriod"/>
            </a:pPr>
            <a:r>
              <a:rPr lang="ru-RU" dirty="0"/>
              <a:t>Какие поля являются текстовыми, какие числовыми?</a:t>
            </a:r>
          </a:p>
          <a:p>
            <a:pPr algn="just">
              <a:spcBef>
                <a:spcPct val="20000"/>
              </a:spcBef>
              <a:buFontTx/>
              <a:buAutoNum type="arabicPeriod"/>
            </a:pPr>
            <a:r>
              <a:rPr lang="ru-RU" dirty="0"/>
              <a:t>Какая фамилия будет на 2 строке после проведения сортировки </a:t>
            </a:r>
            <a:r>
              <a:rPr lang="ru-RU" dirty="0" smtClean="0"/>
              <a:t>фамилий по </a:t>
            </a:r>
            <a:r>
              <a:rPr lang="ru-RU" dirty="0"/>
              <a:t>возрастанию? … по убыванию?</a:t>
            </a:r>
          </a:p>
          <a:p>
            <a:pPr algn="just">
              <a:spcBef>
                <a:spcPct val="20000"/>
              </a:spcBef>
              <a:buFontTx/>
              <a:buAutoNum type="arabicPeriod"/>
            </a:pPr>
            <a:r>
              <a:rPr lang="ru-RU" dirty="0"/>
              <a:t>Записи под какими номерами будут получены после ввода фильтра по полю Вклад с условием </a:t>
            </a:r>
            <a:r>
              <a:rPr lang="en-US" dirty="0"/>
              <a:t>&gt;890</a:t>
            </a:r>
            <a:r>
              <a:rPr lang="ru-RU" dirty="0"/>
              <a:t>?</a:t>
            </a:r>
          </a:p>
          <a:p>
            <a:pPr algn="just">
              <a:spcBef>
                <a:spcPct val="20000"/>
              </a:spcBef>
              <a:buFontTx/>
              <a:buAutoNum type="arabicPeriod"/>
            </a:pPr>
            <a:r>
              <a:rPr lang="ru-RU" dirty="0"/>
              <a:t>Записи с какими номерами будут помещены на две верхние строчки после ввода фильтра по полю "Вклад" с условием &lt;650 и последующей сортировки по убыванию по полю «Имя»?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931569" y="116632"/>
            <a:ext cx="4049787" cy="474663"/>
          </a:xfrm>
        </p:spPr>
        <p:txBody>
          <a:bodyPr/>
          <a:lstStyle/>
          <a:p>
            <a:pPr algn="r"/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204864"/>
            <a:ext cx="8208912" cy="3724275"/>
          </a:xfrm>
        </p:spPr>
        <p:txBody>
          <a:bodyPr/>
          <a:lstStyle/>
          <a:p>
            <a:pPr marL="0" indent="0">
              <a:buNone/>
            </a:pPr>
            <a:r>
              <a:rPr lang="ru-RU" sz="3200" b="1" i="1" dirty="0" smtClean="0"/>
              <a:t>База </a:t>
            </a:r>
            <a:r>
              <a:rPr lang="ru-RU" sz="3200" b="1" i="1" dirty="0"/>
              <a:t>данных</a:t>
            </a:r>
            <a:r>
              <a:rPr lang="ru-RU" sz="3200" dirty="0"/>
              <a:t> — организованная совокупность </a:t>
            </a:r>
            <a:r>
              <a:rPr lang="ru-RU" sz="3200" dirty="0" smtClean="0"/>
              <a:t>данных о какой-либо предметной области, </a:t>
            </a:r>
            <a:r>
              <a:rPr lang="ru-RU" sz="3200" dirty="0"/>
              <a:t>предназначенная для длительного хранения во внешней памяти компьютера и постоянного применения</a:t>
            </a:r>
            <a:r>
              <a:rPr lang="ru-RU" sz="3200" dirty="0" smtClean="0"/>
              <a:t>.</a:t>
            </a:r>
          </a:p>
          <a:p>
            <a:pPr marL="0" indent="0">
              <a:buNone/>
            </a:pPr>
            <a:r>
              <a:rPr lang="ru-RU" sz="3200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Важно</a:t>
            </a:r>
            <a:r>
              <a:rPr lang="ru-RU" sz="3200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ru-RU" sz="3200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данные о некоторой области (не обо всем</a:t>
            </a:r>
            <a:r>
              <a:rPr lang="ru-RU" sz="3200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)</a:t>
            </a:r>
            <a:endParaRPr lang="ru-RU" sz="3200" i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860032" y="6248400"/>
            <a:ext cx="3828356" cy="474663"/>
          </a:xfrm>
        </p:spPr>
        <p:txBody>
          <a:bodyPr/>
          <a:lstStyle/>
          <a:p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966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9" name="Picture 7" descr="Кирпичи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3" t="13702" r="33292" b="14156"/>
          <a:stretch>
            <a:fillRect/>
          </a:stretch>
        </p:blipFill>
        <p:spPr>
          <a:xfrm>
            <a:off x="827088" y="2924175"/>
            <a:ext cx="2376487" cy="1512888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20" name="Picture 8" descr="Стена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07" b="31340"/>
          <a:stretch>
            <a:fillRect/>
          </a:stretch>
        </p:blipFill>
        <p:spPr>
          <a:xfrm>
            <a:off x="4572000" y="2636838"/>
            <a:ext cx="3240088" cy="1439862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>
          <a:xfrm>
            <a:off x="1219200" y="692696"/>
            <a:ext cx="7924800" cy="1143000"/>
          </a:xfrm>
        </p:spPr>
        <p:txBody>
          <a:bodyPr/>
          <a:lstStyle/>
          <a:p>
            <a:r>
              <a:rPr lang="ru-RU" sz="3200" dirty="0">
                <a:solidFill>
                  <a:schemeClr val="tx1"/>
                </a:solidFill>
              </a:rPr>
              <a:t>Чем отличается куча кирпича от стены, построенной из того же кирпича?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02409" y="5245286"/>
            <a:ext cx="8064896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FFFFF"/>
              </a:buClr>
              <a:buSzPct val="75000"/>
            </a:pPr>
            <a:r>
              <a:rPr lang="ru-RU" sz="3200" i="1" kern="0" dirty="0">
                <a:solidFill>
                  <a:srgbClr val="808000">
                    <a:lumMod val="60000"/>
                    <a:lumOff val="40000"/>
                  </a:srgbClr>
                </a:solidFill>
                <a:latin typeface="Arial"/>
              </a:rPr>
              <a:t>Важно:</a:t>
            </a:r>
          </a:p>
          <a:p>
            <a:pPr lvl="0">
              <a:spcBef>
                <a:spcPct val="20000"/>
              </a:spcBef>
              <a:buClr>
                <a:srgbClr val="FFFFFF"/>
              </a:buClr>
              <a:buSzPct val="75000"/>
            </a:pPr>
            <a:r>
              <a:rPr lang="ru-RU" sz="3200" i="1" kern="0" dirty="0" smtClean="0">
                <a:solidFill>
                  <a:srgbClr val="808000">
                    <a:lumMod val="60000"/>
                    <a:lumOff val="40000"/>
                  </a:srgbClr>
                </a:solidFill>
                <a:latin typeface="Arial"/>
              </a:rPr>
              <a:t>В базе данных данные упорядочены</a:t>
            </a:r>
            <a:endParaRPr lang="ru-RU" sz="3200" i="1" kern="0" dirty="0">
              <a:solidFill>
                <a:srgbClr val="808000">
                  <a:lumMod val="60000"/>
                  <a:lumOff val="40000"/>
                </a:srgbClr>
              </a:solidFill>
              <a:latin typeface="Arial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716016" y="6248400"/>
            <a:ext cx="3972372" cy="474663"/>
          </a:xfrm>
        </p:spPr>
        <p:txBody>
          <a:bodyPr/>
          <a:lstStyle/>
          <a:p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408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БАЗЫ </a:t>
            </a:r>
            <a:r>
              <a:rPr lang="ru-RU" dirty="0" smtClean="0"/>
              <a:t>ДАННЫХ: зачем? 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348880"/>
            <a:ext cx="8198296" cy="3521075"/>
          </a:xfrm>
        </p:spPr>
        <p:txBody>
          <a:bodyPr/>
          <a:lstStyle/>
          <a:p>
            <a:r>
              <a:rPr lang="ru-RU" dirty="0"/>
              <a:t>Используются для </a:t>
            </a:r>
            <a:r>
              <a:rPr lang="ru-RU" dirty="0">
                <a:solidFill>
                  <a:srgbClr val="FFFF00"/>
                </a:solidFill>
              </a:rPr>
              <a:t>хранения </a:t>
            </a:r>
            <a:r>
              <a:rPr lang="ru-RU" dirty="0"/>
              <a:t>и </a:t>
            </a:r>
            <a:r>
              <a:rPr lang="ru-RU" dirty="0">
                <a:solidFill>
                  <a:srgbClr val="FFFF00"/>
                </a:solidFill>
              </a:rPr>
              <a:t>обработки</a:t>
            </a:r>
            <a:r>
              <a:rPr lang="ru-RU" dirty="0"/>
              <a:t> больших объемов информации.</a:t>
            </a:r>
          </a:p>
          <a:p>
            <a:r>
              <a:rPr lang="ru-RU" dirty="0" smtClean="0"/>
              <a:t>Используются при разработке сайтов, в бухгалтерских программах и информационных системах, для администрирования в организациях, </a:t>
            </a:r>
            <a:r>
              <a:rPr lang="ru-RU" dirty="0" smtClean="0">
                <a:solidFill>
                  <a:srgbClr val="FFFF00"/>
                </a:solidFill>
              </a:rPr>
              <a:t>ВЕЗДЕ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Позволяют осуществлять быстрый поиск, сортировку, фильтрацию, анализ больших массивов данных, формирование отчетов и форм.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355976" y="6248400"/>
            <a:ext cx="4332412" cy="474663"/>
          </a:xfrm>
        </p:spPr>
        <p:txBody>
          <a:bodyPr/>
          <a:lstStyle/>
          <a:p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11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53630474"/>
              </p:ext>
            </p:extLst>
          </p:nvPr>
        </p:nvGraphicFramePr>
        <p:xfrm>
          <a:off x="500034" y="285728"/>
          <a:ext cx="8215370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smtClean="0"/>
              <a:t>ваш гид в информатике info-helper.ru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35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90758" y="908720"/>
            <a:ext cx="82868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Реляционная модель</a:t>
            </a:r>
            <a:endParaRPr lang="ru-RU" sz="5400" b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027913"/>
            <a:ext cx="8718856" cy="483209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dirty="0" smtClean="0"/>
              <a:t>В простейшем случае представляет собой двухмерный массив или </a:t>
            </a:r>
            <a:r>
              <a:rPr lang="ru-RU" sz="2800" dirty="0" smtClean="0">
                <a:solidFill>
                  <a:srgbClr val="FFFF00"/>
                </a:solidFill>
              </a:rPr>
              <a:t>двухмерную таблицу</a:t>
            </a:r>
            <a:r>
              <a:rPr lang="ru-RU" sz="2800" dirty="0" smtClean="0"/>
              <a:t>, а при создании сложных информационных моделей составит совокупность взаимосвязанных таблиц. </a:t>
            </a:r>
          </a:p>
          <a:p>
            <a:endParaRPr lang="ru-RU" sz="2800" dirty="0"/>
          </a:p>
          <a:p>
            <a:endParaRPr lang="ru-RU" sz="2800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FFFF00"/>
                </a:solidFill>
              </a:rPr>
              <a:t>	Каждая строка такой таблицы называется </a:t>
            </a:r>
            <a:r>
              <a:rPr lang="ru-RU" sz="2800" b="1" dirty="0" smtClean="0">
                <a:solidFill>
                  <a:srgbClr val="FFC000"/>
                </a:solidFill>
              </a:rPr>
              <a:t>записью.</a:t>
            </a:r>
          </a:p>
          <a:p>
            <a:pPr marL="342900" indent="-342900">
              <a:buFont typeface="Wingdings" pitchFamily="2" charset="2"/>
              <a:buChar char="ü"/>
            </a:pPr>
            <a:endParaRPr lang="ru-RU" sz="2800" dirty="0" smtClean="0">
              <a:solidFill>
                <a:srgbClr val="FFFF00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FFFF00"/>
                </a:solidFill>
              </a:rPr>
              <a:t>	Каждый столбец в такой таблице называется </a:t>
            </a:r>
            <a:r>
              <a:rPr lang="ru-RU" sz="2800" b="1" dirty="0" smtClean="0">
                <a:solidFill>
                  <a:srgbClr val="FFC000"/>
                </a:solidFill>
              </a:rPr>
              <a:t>полем. 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>
          <a:xfrm>
            <a:off x="4610948" y="6248400"/>
            <a:ext cx="4077440" cy="474663"/>
          </a:xfrm>
        </p:spPr>
        <p:txBody>
          <a:bodyPr/>
          <a:lstStyle/>
          <a:p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5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9204" y="188640"/>
            <a:ext cx="807249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Свойства реляционной модели базы данных</a:t>
            </a:r>
            <a:endParaRPr lang="ru-RU" sz="4400" b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4363" y="1916832"/>
            <a:ext cx="8482176" cy="4770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ru-RU" sz="2800" dirty="0" smtClean="0"/>
              <a:t> Каждый элемент таблицы – один элемент данных;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sz="28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ru-RU" sz="2800" dirty="0" smtClean="0"/>
              <a:t> Все столбцы в  таблице являются однородными, то есть имеют один тип (числа, текст, дата и т. д.);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sz="28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ru-RU" sz="2800" dirty="0" smtClean="0"/>
              <a:t> Каждый столбец (поле) имеет уникальное имя;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sz="28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ru-RU" sz="2800" dirty="0" smtClean="0"/>
              <a:t> Одинаковые строки в таблице отсутствуют;</a:t>
            </a:r>
          </a:p>
          <a:p>
            <a:endParaRPr lang="ru-RU" sz="2400" dirty="0" smtClean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>
          <a:xfrm>
            <a:off x="4427984" y="6248400"/>
            <a:ext cx="4260404" cy="474663"/>
          </a:xfrm>
        </p:spPr>
        <p:txBody>
          <a:bodyPr/>
          <a:lstStyle/>
          <a:p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478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 rot="20886930">
            <a:off x="532031" y="1034484"/>
            <a:ext cx="7929618" cy="3981688"/>
          </a:xfrm>
          <a:prstGeom prst="teardrop">
            <a:avLst/>
          </a:prstGeom>
          <a:solidFill>
            <a:schemeClr val="bg1">
              <a:lumMod val="50000"/>
            </a:schemeClr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Реляционная модель данных, как правило, состоит из нескольких таблиц, которые связываются между собой ключами.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 rot="513242">
            <a:off x="642910" y="4355184"/>
            <a:ext cx="7786742" cy="1873270"/>
          </a:xfrm>
          <a:prstGeom prst="foldedCorner">
            <a:avLst/>
          </a:prstGeom>
          <a:solidFill>
            <a:schemeClr val="bg1">
              <a:lumMod val="75000"/>
            </a:schemeClr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Ключ – это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уникальное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поле, которое однозначно определяет соответствующую запись.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355976" y="6248400"/>
            <a:ext cx="4332412" cy="474663"/>
          </a:xfrm>
        </p:spPr>
        <p:txBody>
          <a:bodyPr/>
          <a:lstStyle/>
          <a:p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12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/>
              <a:t>Табличная форма представления баз данных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Столбцы табличной БД – называются </a:t>
            </a:r>
            <a:r>
              <a:rPr lang="ru-RU" b="1" dirty="0">
                <a:solidFill>
                  <a:srgbClr val="FFFF00"/>
                </a:solidFill>
              </a:rPr>
              <a:t>полями</a:t>
            </a:r>
            <a:r>
              <a:rPr lang="ru-RU" dirty="0"/>
              <a:t>, каждое поле имеет имя и содержит данные определенного </a:t>
            </a:r>
            <a:r>
              <a:rPr lang="ru-RU" b="1" dirty="0"/>
              <a:t>типа</a:t>
            </a:r>
            <a:r>
              <a:rPr lang="ru-RU" dirty="0"/>
              <a:t> (текст, число, дата/время и т.д.).</a:t>
            </a:r>
          </a:p>
          <a:p>
            <a:r>
              <a:rPr lang="ru-RU" dirty="0"/>
              <a:t>Строки табличной БД – называются </a:t>
            </a:r>
            <a:r>
              <a:rPr lang="ru-RU" dirty="0">
                <a:solidFill>
                  <a:srgbClr val="FFFF00"/>
                </a:solidFill>
              </a:rPr>
              <a:t>записями</a:t>
            </a:r>
            <a:r>
              <a:rPr lang="ru-RU" dirty="0"/>
              <a:t>, каждая запись хранит набор значений свойств одного объекта.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572000" y="6248400"/>
            <a:ext cx="4116388" cy="474663"/>
          </a:xfrm>
        </p:spPr>
        <p:txBody>
          <a:bodyPr/>
          <a:lstStyle/>
          <a:p>
            <a:pPr algn="r"/>
            <a:r>
              <a:rPr lang="ru-RU" dirty="0" smtClean="0"/>
              <a:t>ваш гид в информатике info-helper.ru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Капсулы 6">
      <a:dk1>
        <a:srgbClr val="808000"/>
      </a:dk1>
      <a:lt1>
        <a:srgbClr val="FFFFFF"/>
      </a:lt1>
      <a:dk2>
        <a:srgbClr val="006666"/>
      </a:dk2>
      <a:lt2>
        <a:srgbClr val="FFFFFF"/>
      </a:lt2>
      <a:accent1>
        <a:srgbClr val="FFCC66"/>
      </a:accent1>
      <a:accent2>
        <a:srgbClr val="00ACA8"/>
      </a:accent2>
      <a:accent3>
        <a:srgbClr val="AAB8B8"/>
      </a:accent3>
      <a:accent4>
        <a:srgbClr val="DADADA"/>
      </a:accent4>
      <a:accent5>
        <a:srgbClr val="FFE2B8"/>
      </a:accent5>
      <a:accent6>
        <a:srgbClr val="009B98"/>
      </a:accent6>
      <a:hlink>
        <a:srgbClr val="CCCC00"/>
      </a:hlink>
      <a:folHlink>
        <a:srgbClr val="33CCCC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650</TotalTime>
  <Words>783</Words>
  <Application>Microsoft Office PowerPoint</Application>
  <PresentationFormat>Экран (4:3)</PresentationFormat>
  <Paragraphs>143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Капсулы</vt:lpstr>
      <vt:lpstr>БАЗЫ ДАННЫХ</vt:lpstr>
      <vt:lpstr>ОПРЕДЕЛЕНИЕ</vt:lpstr>
      <vt:lpstr>Чем отличается куча кирпича от стены, построенной из того же кирпича? </vt:lpstr>
      <vt:lpstr>БАЗЫ ДАННЫХ: зачем? 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Табличная форма представления баз данных</vt:lpstr>
      <vt:lpstr>Табличная форма представления базы данных «Записная книжка»</vt:lpstr>
      <vt:lpstr>Представление записей БД  с помощью формы</vt:lpstr>
      <vt:lpstr>Первая запись БД «Записная книжка», отображенная на форме</vt:lpstr>
      <vt:lpstr>Системы управления базами данных (СУБД)</vt:lpstr>
      <vt:lpstr>Основные операции с БД: сортировка в базах данных</vt:lpstr>
      <vt:lpstr>Порядок расположения данных при сортировке по возрастанию:</vt:lpstr>
      <vt:lpstr>Результат сортировки по возрастанию  по текстовому полю «Фамилия»  в БД «Записная книжка»</vt:lpstr>
      <vt:lpstr>Основные операции с данными в базах данных</vt:lpstr>
      <vt:lpstr>Задание – ответьте на вопросы: </vt:lpstr>
    </vt:vector>
  </TitlesOfParts>
  <Company>МОУ СОШ № 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БАЗЫ ДАННЫХ</dc:title>
  <dc:creator>Караваева Е.Л.</dc:creator>
  <cp:lastModifiedBy>Екатерина Изосимовна Жукова</cp:lastModifiedBy>
  <cp:revision>72</cp:revision>
  <dcterms:created xsi:type="dcterms:W3CDTF">2008-03-31T18:41:38Z</dcterms:created>
  <dcterms:modified xsi:type="dcterms:W3CDTF">2015-10-09T06:01:31Z</dcterms:modified>
</cp:coreProperties>
</file>