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61" r:id="rId4"/>
    <p:sldId id="262" r:id="rId5"/>
    <p:sldId id="258" r:id="rId6"/>
    <p:sldId id="259" r:id="rId7"/>
    <p:sldId id="260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6600"/>
    <a:srgbClr val="FF9966"/>
    <a:srgbClr val="FF3300"/>
    <a:srgbClr val="D3E808"/>
    <a:srgbClr val="846CFE"/>
    <a:srgbClr val="A96FFF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2208" y="-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80BD6-B739-4459-B31C-94C2999F7847}" type="datetimeFigureOut">
              <a:rPr lang="ru-RU" smtClean="0"/>
              <a:t>30.09.2015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B6676F-F08F-4CB3-8B28-592FFE7DFF8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009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5D14C-3A47-4CF7-B780-4C0475E7DA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DE0BA-D0B6-4A61-B48E-B083F74B75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75AFD5-46A0-4486-A4CB-0DD81AC390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0A4C8-8EF6-4DBB-BB34-7EF1CD3AAD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5821ED-FCAD-459F-9B94-080F2C3F86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0C2B3-6EA6-4075-97C2-407C6E94A5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BC8B73-9535-4A87-AFAB-E0F3C4FE5C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F2B136-3139-47CC-A387-707BFCE192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F987F-1008-43B4-A51E-CD2CCACE7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9974-3C08-4806-AEA5-AA7B08234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BFEFE-4645-4E1A-B85E-1B65B073BE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CC99"/>
            </a:gs>
            <a:gs pos="100000">
              <a:srgbClr val="FFE9D4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A9B78E2-6935-4BA8-8FA5-3A587FBC20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png"/><Relationship Id="rId9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11188" y="2060575"/>
            <a:ext cx="7993062" cy="1752600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ru-RU" sz="9600" b="1" dirty="0" smtClean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Компьютер</a:t>
            </a: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824064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Box 1"/>
          <p:cNvSpPr txBox="1">
            <a:spLocks noChangeArrowheads="1"/>
          </p:cNvSpPr>
          <p:nvPr/>
        </p:nvSpPr>
        <p:spPr bwMode="auto">
          <a:xfrm>
            <a:off x="857250" y="1000125"/>
            <a:ext cx="7429500" cy="1077913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</a:rPr>
              <a:t>Музыкальные произведения  – музыкальный редактор</a:t>
            </a:r>
          </a:p>
        </p:txBody>
      </p:sp>
      <p:sp>
        <p:nvSpPr>
          <p:cNvPr id="22530" name="TextBox 2"/>
          <p:cNvSpPr txBox="1">
            <a:spLocks noChangeArrowheads="1"/>
          </p:cNvSpPr>
          <p:nvPr/>
        </p:nvSpPr>
        <p:spPr bwMode="auto">
          <a:xfrm>
            <a:off x="785813" y="3071813"/>
            <a:ext cx="7786687" cy="1077912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</a:rPr>
              <a:t>Числа  – программный калькулятор и «электронные таблицы»</a:t>
            </a:r>
          </a:p>
        </p:txBody>
      </p:sp>
      <p:pic>
        <p:nvPicPr>
          <p:cNvPr id="22531" name="Рисунок 3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43188" y="4500563"/>
            <a:ext cx="1408112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Рисунок 4" descr="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0" y="4357688"/>
            <a:ext cx="1428750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428625" y="355849"/>
            <a:ext cx="835818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484188" algn="l"/>
              </a:tabLst>
            </a:pPr>
            <a:r>
              <a:rPr lang="ru-RU" sz="2800" b="1" dirty="0" smtClean="0">
                <a:solidFill>
                  <a:srgbClr val="993300"/>
                </a:solidFill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Итак</a:t>
            </a:r>
            <a:endParaRPr lang="en-US" sz="2800" b="1" dirty="0" smtClean="0">
              <a:solidFill>
                <a:srgbClr val="993300"/>
              </a:solidFill>
              <a:latin typeface="Microsoft Sans Serif" pitchFamily="34" charset="0"/>
              <a:ea typeface="Times New Roman" pitchFamily="18" charset="0"/>
              <a:cs typeface="Microsoft Sans Serif" pitchFamily="34" charset="0"/>
            </a:endParaRPr>
          </a:p>
          <a:p>
            <a:pPr marL="457200" indent="-457200">
              <a:buFont typeface="Arial" charset="0"/>
              <a:buAutoNum type="arabicPeriod"/>
              <a:tabLst>
                <a:tab pos="484188" algn="l"/>
              </a:tabLst>
            </a:pPr>
            <a:r>
              <a:rPr lang="ru-RU" sz="2800" dirty="0" smtClean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Компьютер </a:t>
            </a:r>
            <a:r>
              <a:rPr lang="ru-RU" sz="2800" dirty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выполняет различные действия с информацией (данными): </a:t>
            </a:r>
            <a:r>
              <a:rPr lang="ru-RU" sz="2800" b="1" dirty="0">
                <a:solidFill>
                  <a:srgbClr val="CC6600"/>
                </a:solidFill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ввод, вывод, обработку, передачу, хранение.</a:t>
            </a:r>
            <a:endParaRPr lang="ru-RU" sz="2800" b="1" dirty="0">
              <a:solidFill>
                <a:srgbClr val="CC6600"/>
              </a:solidFill>
              <a:ea typeface="Times New Roman" pitchFamily="18" charset="0"/>
              <a:cs typeface="Microsoft Sans Serif" pitchFamily="34" charset="0"/>
            </a:endParaRPr>
          </a:p>
          <a:p>
            <a:pPr marL="457200" indent="-457200" eaLnBrk="0" hangingPunct="0">
              <a:buFont typeface="Arial" charset="0"/>
              <a:buAutoNum type="arabicPeriod"/>
              <a:tabLst>
                <a:tab pos="484188" algn="l"/>
              </a:tabLst>
            </a:pPr>
            <a:r>
              <a:rPr lang="ru-RU" sz="2800" dirty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В состав компьютера входят устройства </a:t>
            </a:r>
            <a:r>
              <a:rPr lang="ru-RU" sz="2800" b="1" dirty="0">
                <a:solidFill>
                  <a:srgbClr val="CC6600"/>
                </a:solidFill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ввода, вывода, хранения, обработки, передачи.</a:t>
            </a:r>
            <a:endParaRPr lang="ru-RU" sz="2800" b="1" dirty="0">
              <a:solidFill>
                <a:srgbClr val="CC6600"/>
              </a:solidFill>
              <a:ea typeface="Times New Roman" pitchFamily="18" charset="0"/>
              <a:cs typeface="Microsoft Sans Serif" pitchFamily="34" charset="0"/>
            </a:endParaRPr>
          </a:p>
          <a:p>
            <a:pPr marL="457200" indent="-457200" eaLnBrk="0" hangingPunct="0">
              <a:buFont typeface="Arial" charset="0"/>
              <a:buAutoNum type="arabicPeriod"/>
              <a:tabLst>
                <a:tab pos="484188" algn="l"/>
              </a:tabLst>
            </a:pPr>
            <a:r>
              <a:rPr lang="ru-RU" sz="2800" dirty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Информация вводится в память компьютера в закодированном виде — </a:t>
            </a:r>
            <a:r>
              <a:rPr lang="ru-RU" sz="2800" b="1" dirty="0">
                <a:solidFill>
                  <a:srgbClr val="CC6600"/>
                </a:solidFill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в виде данных.</a:t>
            </a:r>
            <a:endParaRPr lang="ru-RU" sz="2800" b="1" dirty="0">
              <a:solidFill>
                <a:srgbClr val="CC6600"/>
              </a:solidFill>
              <a:ea typeface="Times New Roman" pitchFamily="18" charset="0"/>
              <a:cs typeface="Microsoft Sans Serif" pitchFamily="34" charset="0"/>
            </a:endParaRPr>
          </a:p>
          <a:p>
            <a:pPr marL="457200" indent="-457200" eaLnBrk="0" hangingPunct="0">
              <a:buFont typeface="Arial" charset="0"/>
              <a:buAutoNum type="arabicPeriod"/>
              <a:tabLst>
                <a:tab pos="484188" algn="l"/>
              </a:tabLst>
            </a:pPr>
            <a:r>
              <a:rPr lang="ru-RU" sz="2800" dirty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Компьютер обрабатывает данные с помощью </a:t>
            </a:r>
            <a:r>
              <a:rPr lang="ru-RU" sz="2800" b="1" dirty="0">
                <a:solidFill>
                  <a:srgbClr val="CC6600"/>
                </a:solidFill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программ.</a:t>
            </a:r>
            <a:endParaRPr lang="ru-RU" sz="2800" b="1" dirty="0">
              <a:solidFill>
                <a:srgbClr val="CC6600"/>
              </a:solidFill>
              <a:latin typeface="Microsoft Sans Serif" pitchFamily="34" charset="0"/>
              <a:ea typeface="Times New Roman" pitchFamily="18" charset="0"/>
              <a:cs typeface="Calibri" pitchFamily="34" charset="0"/>
            </a:endParaRPr>
          </a:p>
          <a:p>
            <a:pPr marL="457200" indent="-457200" eaLnBrk="0" hangingPunct="0">
              <a:buFont typeface="Arial" charset="0"/>
              <a:buAutoNum type="arabicPeriod"/>
              <a:tabLst>
                <a:tab pos="484188" algn="l"/>
              </a:tabLst>
            </a:pPr>
            <a:r>
              <a:rPr lang="ru-RU" sz="2800" dirty="0">
                <a:latin typeface="Microsoft Sans Serif" pitchFamily="34" charset="0"/>
                <a:ea typeface="Times New Roman" pitchFamily="18" charset="0"/>
                <a:cs typeface="Calibri" pitchFamily="34" charset="0"/>
              </a:rPr>
              <a:t>Программы бывают </a:t>
            </a:r>
            <a:r>
              <a:rPr lang="ru-RU" sz="2800" b="1" dirty="0">
                <a:solidFill>
                  <a:srgbClr val="CC6600"/>
                </a:solidFill>
                <a:latin typeface="Microsoft Sans Serif" pitchFamily="34" charset="0"/>
                <a:ea typeface="Times New Roman" pitchFamily="18" charset="0"/>
                <a:cs typeface="Calibri" pitchFamily="34" charset="0"/>
              </a:rPr>
              <a:t>системные, инструментальные </a:t>
            </a:r>
            <a:r>
              <a:rPr lang="ru-RU" sz="2800" dirty="0">
                <a:latin typeface="Microsoft Sans Serif" pitchFamily="34" charset="0"/>
                <a:ea typeface="Times New Roman" pitchFamily="18" charset="0"/>
                <a:cs typeface="Calibri" pitchFamily="34" charset="0"/>
              </a:rPr>
              <a:t>и </a:t>
            </a:r>
            <a:r>
              <a:rPr lang="ru-RU" sz="2800" b="1" dirty="0">
                <a:solidFill>
                  <a:srgbClr val="CC6600"/>
                </a:solidFill>
                <a:latin typeface="Microsoft Sans Serif" pitchFamily="34" charset="0"/>
                <a:ea typeface="Times New Roman" pitchFamily="18" charset="0"/>
                <a:cs typeface="Calibri" pitchFamily="34" charset="0"/>
              </a:rPr>
              <a:t>прикладные.</a:t>
            </a:r>
            <a:r>
              <a:rPr lang="ru-RU" sz="2800" b="1" dirty="0">
                <a:solidFill>
                  <a:srgbClr val="CC6600"/>
                </a:solidFill>
                <a:ea typeface="Times New Roman" pitchFamily="18" charset="0"/>
                <a:cs typeface="Calibri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623981"/>
            <a:ext cx="1285875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3224213"/>
          <a:ext cx="6096000" cy="409575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40957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2860" marR="228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5603" name="Rectangle 1"/>
          <p:cNvSpPr>
            <a:spLocks noChangeArrowheads="1"/>
          </p:cNvSpPr>
          <p:nvPr/>
        </p:nvSpPr>
        <p:spPr bwMode="auto">
          <a:xfrm>
            <a:off x="714375" y="427286"/>
            <a:ext cx="8072438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388938" algn="l"/>
              </a:tabLst>
            </a:pPr>
            <a:r>
              <a:rPr lang="ru-RU" sz="2800" b="1" dirty="0" smtClean="0">
                <a:solidFill>
                  <a:srgbClr val="993300"/>
                </a:solidFill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Ответим на вопросы:</a:t>
            </a:r>
          </a:p>
          <a:p>
            <a:pPr marL="514350" indent="-514350">
              <a:buFont typeface="Arial" charset="0"/>
              <a:buAutoNum type="arabicPeriod"/>
              <a:tabLst>
                <a:tab pos="388938" algn="l"/>
              </a:tabLst>
            </a:pPr>
            <a:r>
              <a:rPr lang="ru-RU" sz="2800" dirty="0" smtClean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Какие </a:t>
            </a:r>
            <a:r>
              <a:rPr lang="ru-RU" sz="2800" dirty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действия с информацией выполняет компьютер?</a:t>
            </a:r>
            <a:endParaRPr lang="ru-RU" sz="2800" dirty="0">
              <a:ea typeface="Times New Roman" pitchFamily="18" charset="0"/>
              <a:cs typeface="Microsoft Sans Serif" pitchFamily="34" charset="0"/>
            </a:endParaRPr>
          </a:p>
          <a:p>
            <a:pPr marL="514350" indent="-514350" eaLnBrk="0" hangingPunct="0">
              <a:buFont typeface="Arial" charset="0"/>
              <a:buAutoNum type="arabicPeriod"/>
              <a:tabLst>
                <a:tab pos="388938" algn="l"/>
              </a:tabLst>
            </a:pPr>
            <a:r>
              <a:rPr lang="ru-RU" sz="2800" dirty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Какие устройства позволяют компьютеру выполнять различные действия с информацией?</a:t>
            </a:r>
            <a:endParaRPr lang="ru-RU" sz="2800" dirty="0">
              <a:ea typeface="Times New Roman" pitchFamily="18" charset="0"/>
              <a:cs typeface="Microsoft Sans Serif" pitchFamily="34" charset="0"/>
            </a:endParaRPr>
          </a:p>
          <a:p>
            <a:pPr marL="514350" indent="-514350" eaLnBrk="0" hangingPunct="0">
              <a:buFont typeface="Arial" charset="0"/>
              <a:buAutoNum type="arabicPeriod"/>
              <a:tabLst>
                <a:tab pos="388938" algn="l"/>
              </a:tabLst>
            </a:pPr>
            <a:r>
              <a:rPr lang="ru-RU" sz="2800" dirty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Что такое данные?</a:t>
            </a:r>
            <a:endParaRPr lang="ru-RU" sz="2800" dirty="0">
              <a:ea typeface="Times New Roman" pitchFamily="18" charset="0"/>
              <a:cs typeface="Microsoft Sans Serif" pitchFamily="34" charset="0"/>
            </a:endParaRPr>
          </a:p>
          <a:p>
            <a:pPr marL="514350" indent="-514350" eaLnBrk="0" hangingPunct="0">
              <a:buFont typeface="Arial" charset="0"/>
              <a:buAutoNum type="arabicPeriod"/>
              <a:tabLst>
                <a:tab pos="388938" algn="l"/>
              </a:tabLst>
            </a:pPr>
            <a:r>
              <a:rPr lang="ru-RU" sz="2800" dirty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Какие действия с текстом можно осуществлять с помощью программы «текстовый редактор»?</a:t>
            </a:r>
            <a:endParaRPr lang="ru-RU" sz="2800" dirty="0">
              <a:ea typeface="Times New Roman" pitchFamily="18" charset="0"/>
              <a:cs typeface="Microsoft Sans Serif" pitchFamily="34" charset="0"/>
            </a:endParaRPr>
          </a:p>
          <a:p>
            <a:pPr marL="514350" indent="-514350" eaLnBrk="0" hangingPunct="0">
              <a:buFont typeface="Arial" charset="0"/>
              <a:buAutoNum type="arabicPeriod"/>
              <a:tabLst>
                <a:tab pos="388938" algn="l"/>
              </a:tabLst>
            </a:pPr>
            <a:r>
              <a:rPr lang="ru-RU" sz="2800" dirty="0">
                <a:latin typeface="Microsoft Sans Serif" pitchFamily="34" charset="0"/>
                <a:ea typeface="Times New Roman" pitchFamily="18" charset="0"/>
                <a:cs typeface="Microsoft Sans Serif" pitchFamily="34" charset="0"/>
              </a:rPr>
              <a:t>Какие действия с рисунком можно осуществлять с помощью графического редактора?</a:t>
            </a:r>
            <a:endParaRPr lang="ru-RU" sz="2800" dirty="0">
              <a:ea typeface="Times New Roman" pitchFamily="18" charset="0"/>
              <a:cs typeface="Microsoft Sans Serif" pitchFamily="34" charset="0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188"/>
          <p:cNvPicPr>
            <a:picLocks noChangeAspect="1" noChangeArrowheads="1"/>
          </p:cNvPicPr>
          <p:nvPr/>
        </p:nvPicPr>
        <p:blipFill>
          <a:blip r:embed="rId2"/>
          <a:srcRect t="9869" b="11618"/>
          <a:stretch>
            <a:fillRect/>
          </a:stretch>
        </p:blipFill>
        <p:spPr bwMode="auto">
          <a:xfrm>
            <a:off x="2214563" y="2792820"/>
            <a:ext cx="4661693" cy="3660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86951" y="116631"/>
            <a:ext cx="8657049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Компьютер – универсальное устройство,</a:t>
            </a:r>
          </a:p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</a:t>
            </a:r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озданное человеком для хранения,</a:t>
            </a:r>
          </a:p>
          <a:p>
            <a:pPr algn="ctr"/>
            <a:r>
              <a:rPr lang="ru-RU" sz="32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ередачи и обработки информации.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Компьютер управляется </a:t>
            </a:r>
          </a:p>
          <a:p>
            <a:pPr algn="ctr"/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 помощью 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ПРОГРАММ</a:t>
            </a: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ru-RU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896072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500" y="1071563"/>
            <a:ext cx="8286750" cy="30464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Компьютер работает с данными – закодированным описанием объекта.</a:t>
            </a:r>
            <a:endParaRPr lang="ru-RU" sz="4800" dirty="0"/>
          </a:p>
        </p:txBody>
      </p:sp>
      <p:pic>
        <p:nvPicPr>
          <p:cNvPr id="18434" name="Рисунок 4" descr="08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4286250"/>
            <a:ext cx="147002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392016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Рисунок 1" descr="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9063" y="0"/>
            <a:ext cx="8905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2771800" y="6381750"/>
            <a:ext cx="3896072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Рисунок 1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0188"/>
            <a:ext cx="9144000" cy="639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8" name="Рисунок 2" descr="02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8125" y="3571875"/>
            <a:ext cx="10191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3824064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3"/>
          <p:cNvSpPr txBox="1">
            <a:spLocks noChangeArrowheads="1"/>
          </p:cNvSpPr>
          <p:nvPr/>
        </p:nvSpPr>
        <p:spPr bwMode="auto">
          <a:xfrm>
            <a:off x="611188" y="116632"/>
            <a:ext cx="7993062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ru-RU" sz="2400" dirty="0"/>
              <a:t>Для ввода, вывода, хранения, обработки и передачи данных предусмотрены специальные устройства:</a:t>
            </a:r>
          </a:p>
          <a:p>
            <a:pPr algn="ctr"/>
            <a:r>
              <a:rPr lang="ru-RU" sz="3200" dirty="0"/>
              <a:t>Устройства ввода: </a:t>
            </a:r>
          </a:p>
          <a:p>
            <a:endParaRPr lang="ru-RU" sz="3200" dirty="0">
              <a:solidFill>
                <a:srgbClr val="FF0000"/>
              </a:solidFill>
            </a:endParaRPr>
          </a:p>
          <a:p>
            <a:endParaRPr lang="ru-RU" sz="3200" dirty="0">
              <a:solidFill>
                <a:srgbClr val="FF0000"/>
              </a:solidFill>
            </a:endParaRP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клавиатура, микрофон, сканер</a:t>
            </a:r>
            <a:endParaRPr lang="ru-RU" sz="3200" dirty="0"/>
          </a:p>
          <a:p>
            <a:pPr algn="ctr"/>
            <a:r>
              <a:rPr lang="ru-RU" sz="3200" dirty="0"/>
              <a:t>Устройства хранения данных: </a:t>
            </a: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внешняя        и      </a:t>
            </a:r>
            <a:r>
              <a:rPr lang="ru-RU" sz="3200" dirty="0" smtClean="0">
                <a:solidFill>
                  <a:srgbClr val="FF0000"/>
                </a:solidFill>
              </a:rPr>
              <a:t>внутренняя (оперативная) память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1638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88" y="1484784"/>
            <a:ext cx="1320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88" y="1484784"/>
            <a:ext cx="1355725" cy="107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18" descr="рисунок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5" y="1458913"/>
            <a:ext cx="1647825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9" descr="hd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86438" y="4357688"/>
            <a:ext cx="1647825" cy="154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10" descr="SS10031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85750" y="4357688"/>
            <a:ext cx="1285875" cy="1163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5938" y="4286250"/>
            <a:ext cx="1714500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2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643313" y="4643438"/>
            <a:ext cx="1701800" cy="927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3" name="Picture 34" descr="ozu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429500" y="4357688"/>
            <a:ext cx="1531938" cy="153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1" y="6331694"/>
            <a:ext cx="2339751" cy="476250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ваш гид в информатике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Прямоугольник 1"/>
          <p:cNvSpPr>
            <a:spLocks noChangeArrowheads="1"/>
          </p:cNvSpPr>
          <p:nvPr/>
        </p:nvSpPr>
        <p:spPr bwMode="auto">
          <a:xfrm>
            <a:off x="500063" y="142875"/>
            <a:ext cx="8358187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dirty="0"/>
              <a:t>Устройство обработки данных </a:t>
            </a: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Процессор</a:t>
            </a:r>
          </a:p>
          <a:p>
            <a:pPr algn="ctr"/>
            <a:endParaRPr lang="ru-RU" sz="3200" dirty="0"/>
          </a:p>
          <a:p>
            <a:pPr algn="ctr"/>
            <a:r>
              <a:rPr lang="ru-RU" sz="3200" dirty="0"/>
              <a:t>Устройства вывода </a:t>
            </a:r>
          </a:p>
          <a:p>
            <a:endParaRPr lang="ru-RU" sz="3200" dirty="0"/>
          </a:p>
          <a:p>
            <a:endParaRPr lang="ru-RU" sz="3200" dirty="0"/>
          </a:p>
          <a:p>
            <a:pPr algn="ctr"/>
            <a:endParaRPr lang="ru-RU" sz="3200" dirty="0">
              <a:solidFill>
                <a:srgbClr val="FF0000"/>
              </a:solidFill>
            </a:endParaRPr>
          </a:p>
          <a:p>
            <a:pPr algn="ctr"/>
            <a:r>
              <a:rPr lang="ru-RU" sz="3200" dirty="0">
                <a:solidFill>
                  <a:srgbClr val="FF0000"/>
                </a:solidFill>
              </a:rPr>
              <a:t>монитор, принтер, колонки, </a:t>
            </a:r>
            <a:r>
              <a:rPr lang="ru-RU" sz="3200" dirty="0" smtClean="0">
                <a:solidFill>
                  <a:srgbClr val="FF0000"/>
                </a:solidFill>
              </a:rPr>
              <a:t>наушники</a:t>
            </a:r>
            <a:endParaRPr lang="ru-RU" sz="3200" dirty="0"/>
          </a:p>
        </p:txBody>
      </p:sp>
      <p:pic>
        <p:nvPicPr>
          <p:cNvPr id="1741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500" y="3317081"/>
            <a:ext cx="149225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38" y="714375"/>
            <a:ext cx="1077912" cy="126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14438" y="3231356"/>
            <a:ext cx="1168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5" y="3553619"/>
            <a:ext cx="1135063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29438" y="2909094"/>
            <a:ext cx="1052512" cy="174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 стрелкой 9"/>
          <p:cNvCxnSpPr/>
          <p:nvPr/>
        </p:nvCxnSpPr>
        <p:spPr bwMode="auto">
          <a:xfrm rot="10800000" flipV="1">
            <a:off x="2857500" y="1357313"/>
            <a:ext cx="1357313" cy="71437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741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286250" y="712788"/>
            <a:ext cx="2071688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3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57938" y="714375"/>
            <a:ext cx="1571625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ваш гид в информатике</a:t>
            </a:r>
            <a:endParaRPr lang="en-US" dirty="0" smtClean="0"/>
          </a:p>
          <a:p>
            <a:pPr>
              <a:defRPr/>
            </a:pPr>
            <a:r>
              <a:rPr lang="ru-RU" dirty="0" smtClean="0"/>
              <a:t> info-helper.ru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214313"/>
            <a:ext cx="828675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Компьютерные программы</a:t>
            </a:r>
            <a:endParaRPr lang="ru-RU" sz="4800" dirty="0"/>
          </a:p>
        </p:txBody>
      </p:sp>
      <p:sp>
        <p:nvSpPr>
          <p:cNvPr id="3" name="Прямоугольник 2"/>
          <p:cNvSpPr/>
          <p:nvPr/>
        </p:nvSpPr>
        <p:spPr bwMode="auto">
          <a:xfrm>
            <a:off x="2786050" y="1928802"/>
            <a:ext cx="3857652" cy="1071570"/>
          </a:xfrm>
          <a:prstGeom prst="rect">
            <a:avLst/>
          </a:prstGeom>
          <a:solidFill>
            <a:srgbClr val="CC6600"/>
          </a:solidFill>
          <a:ln>
            <a:solidFill>
              <a:srgbClr val="9933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44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Программы</a:t>
            </a:r>
          </a:p>
        </p:txBody>
      </p:sp>
      <p:sp>
        <p:nvSpPr>
          <p:cNvPr id="4" name="Прямоугольник 3"/>
          <p:cNvSpPr/>
          <p:nvPr/>
        </p:nvSpPr>
        <p:spPr bwMode="auto">
          <a:xfrm>
            <a:off x="428596" y="4071942"/>
            <a:ext cx="2357454" cy="857256"/>
          </a:xfrm>
          <a:prstGeom prst="rect">
            <a:avLst/>
          </a:prstGeom>
          <a:solidFill>
            <a:srgbClr val="CC6600"/>
          </a:solidFill>
          <a:ln>
            <a:solidFill>
              <a:srgbClr val="9933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Системные</a:t>
            </a:r>
            <a:endParaRPr lang="ru-RU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6572264" y="4071942"/>
            <a:ext cx="2357454" cy="857256"/>
          </a:xfrm>
          <a:prstGeom prst="rect">
            <a:avLst/>
          </a:prstGeom>
          <a:solidFill>
            <a:srgbClr val="CC6600"/>
          </a:solidFill>
          <a:ln>
            <a:solidFill>
              <a:srgbClr val="9933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Прикладные</a:t>
            </a:r>
            <a:endParaRPr lang="ru-RU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8" name="Прямая со стрелкой 7"/>
          <p:cNvCxnSpPr>
            <a:stCxn id="3" idx="2"/>
            <a:endCxn id="4" idx="0"/>
          </p:cNvCxnSpPr>
          <p:nvPr/>
        </p:nvCxnSpPr>
        <p:spPr bwMode="auto">
          <a:xfrm rot="5400000">
            <a:off x="2624931" y="1981994"/>
            <a:ext cx="1071563" cy="3108325"/>
          </a:xfrm>
          <a:prstGeom prst="straightConnector1">
            <a:avLst/>
          </a:prstGeom>
          <a:ln>
            <a:solidFill>
              <a:srgbClr val="9933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3" idx="2"/>
            <a:endCxn id="6" idx="0"/>
          </p:cNvCxnSpPr>
          <p:nvPr/>
        </p:nvCxnSpPr>
        <p:spPr bwMode="auto">
          <a:xfrm rot="16200000" flipH="1">
            <a:off x="5697537" y="2017713"/>
            <a:ext cx="1071563" cy="3036888"/>
          </a:xfrm>
          <a:prstGeom prst="straightConnector1">
            <a:avLst/>
          </a:prstGeom>
          <a:ln>
            <a:solidFill>
              <a:srgbClr val="9933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 bwMode="auto">
          <a:xfrm>
            <a:off x="3160712" y="5123363"/>
            <a:ext cx="3211487" cy="857256"/>
          </a:xfrm>
          <a:prstGeom prst="rect">
            <a:avLst/>
          </a:prstGeom>
          <a:solidFill>
            <a:srgbClr val="CC6600"/>
          </a:solidFill>
          <a:ln>
            <a:solidFill>
              <a:srgbClr val="993300"/>
            </a:solidFill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ru-RU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Инструментальные</a:t>
            </a:r>
            <a:endParaRPr lang="ru-RU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cxnSp>
        <p:nvCxnSpPr>
          <p:cNvPr id="11" name="Прямая со стрелкой 10"/>
          <p:cNvCxnSpPr>
            <a:endCxn id="9" idx="0"/>
          </p:cNvCxnSpPr>
          <p:nvPr/>
        </p:nvCxnSpPr>
        <p:spPr bwMode="auto">
          <a:xfrm>
            <a:off x="4714878" y="2991746"/>
            <a:ext cx="51578" cy="2131617"/>
          </a:xfrm>
          <a:prstGeom prst="straightConnector1">
            <a:avLst/>
          </a:prstGeom>
          <a:ln>
            <a:solidFill>
              <a:srgbClr val="993300"/>
            </a:solidFill>
            <a:headEnd type="none" w="med" len="med"/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63" y="214313"/>
            <a:ext cx="828675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4800" b="1" dirty="0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Прикладные программы</a:t>
            </a:r>
            <a:endParaRPr lang="ru-RU" sz="4800" dirty="0"/>
          </a:p>
        </p:txBody>
      </p:sp>
      <p:sp>
        <p:nvSpPr>
          <p:cNvPr id="21506" name="TextBox 2"/>
          <p:cNvSpPr txBox="1">
            <a:spLocks noChangeArrowheads="1"/>
          </p:cNvSpPr>
          <p:nvPr/>
        </p:nvSpPr>
        <p:spPr bwMode="auto">
          <a:xfrm>
            <a:off x="785813" y="1428750"/>
            <a:ext cx="6143625" cy="584200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</a:rPr>
              <a:t>Текст – текстовый редактор</a:t>
            </a:r>
          </a:p>
        </p:txBody>
      </p:sp>
      <p:pic>
        <p:nvPicPr>
          <p:cNvPr id="21507" name="Рисунок 4" descr="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688" y="1571625"/>
            <a:ext cx="1325562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428625" y="3714750"/>
            <a:ext cx="8072438" cy="1077913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>
                <a:solidFill>
                  <a:schemeClr val="bg1"/>
                </a:solidFill>
              </a:rPr>
              <a:t>Графические объекты – графический редактор</a:t>
            </a:r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1000125" y="2071688"/>
            <a:ext cx="4929188" cy="642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Создание, редактирование, форматирование текста</a:t>
            </a:r>
          </a:p>
        </p:txBody>
      </p:sp>
      <p:pic>
        <p:nvPicPr>
          <p:cNvPr id="21510" name="Рисунок 7" descr="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15250" y="4500563"/>
            <a:ext cx="1133475" cy="157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11" name="TextBox 8"/>
          <p:cNvSpPr txBox="1">
            <a:spLocks noChangeArrowheads="1"/>
          </p:cNvSpPr>
          <p:nvPr/>
        </p:nvSpPr>
        <p:spPr bwMode="auto">
          <a:xfrm>
            <a:off x="1785938" y="5214938"/>
            <a:ext cx="4929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Создание, обработка рисунков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ваш гид в информатике info-helper.ru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</TotalTime>
  <Words>291</Words>
  <Application>Microsoft Office PowerPoint</Application>
  <PresentationFormat>Экран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286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286</dc:creator>
  <cp:lastModifiedBy>Екатерина Изосимовна Жукова</cp:lastModifiedBy>
  <cp:revision>33</cp:revision>
  <dcterms:created xsi:type="dcterms:W3CDTF">2006-09-06T08:12:59Z</dcterms:created>
  <dcterms:modified xsi:type="dcterms:W3CDTF">2015-09-30T09:12:04Z</dcterms:modified>
</cp:coreProperties>
</file>