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6600"/>
    <a:srgbClr val="FF9966"/>
    <a:srgbClr val="FF3300"/>
    <a:srgbClr val="D3E808"/>
    <a:srgbClr val="846CFE"/>
    <a:srgbClr val="A96F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08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80BD6-B739-4459-B31C-94C2999F7847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6676F-F08F-4CB3-8B28-592FFE7DF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0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5D14C-3A47-4CF7-B780-4C0475E7D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E0BA-D0B6-4A61-B48E-B083F74B7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5AFD5-46A0-4486-A4CB-0DD81AC39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0A4C8-8EF6-4DBB-BB34-7EF1CD3AA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21ED-FCAD-459F-9B94-080F2C3F8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0C2B3-6EA6-4075-97C2-407C6E94A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8B73-9535-4A87-AFAB-E0F3C4FE5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2B136-3139-47CC-A387-707BFCE19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F987F-1008-43B4-A51E-CD2CCACE7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9974-3C08-4806-AEA5-AA7B08234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BFEFE-4645-4E1A-B85E-1B65B073B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99"/>
            </a:gs>
            <a:gs pos="100000">
              <a:srgbClr val="FFE9D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9B78E2-6935-4BA8-8FA5-3A587FBC2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188" y="2060575"/>
            <a:ext cx="7993062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9600" b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Компьютер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824064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857250" y="1000125"/>
            <a:ext cx="7429500" cy="107791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Музыкальные произведения  – музыкальный редактор</a:t>
            </a: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785813" y="3071813"/>
            <a:ext cx="7786687" cy="1077912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Числа  – программный калькулятор и «электронные таблицы»</a:t>
            </a:r>
          </a:p>
        </p:txBody>
      </p:sp>
      <p:pic>
        <p:nvPicPr>
          <p:cNvPr id="22531" name="Рисунок 3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4500563"/>
            <a:ext cx="1408112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4" descr="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4357688"/>
            <a:ext cx="1428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625" y="355849"/>
            <a:ext cx="83581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84188" algn="l"/>
              </a:tabLst>
            </a:pPr>
            <a:r>
              <a:rPr lang="ru-RU" sz="2800" b="1" dirty="0" smtClean="0">
                <a:solidFill>
                  <a:srgbClr val="9933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Итак</a:t>
            </a:r>
            <a:endParaRPr lang="en-US" sz="2800" b="1" dirty="0" smtClean="0">
              <a:solidFill>
                <a:srgbClr val="993300"/>
              </a:solidFill>
              <a:latin typeface="Microsoft Sans Serif" pitchFamily="34" charset="0"/>
              <a:ea typeface="Times New Roman" pitchFamily="18" charset="0"/>
              <a:cs typeface="Microsoft Sans Serif" pitchFamily="34" charset="0"/>
            </a:endParaRPr>
          </a:p>
          <a:p>
            <a:pPr marL="457200" indent="-457200">
              <a:buFont typeface="Arial" charset="0"/>
              <a:buAutoNum type="arabicPeriod"/>
              <a:tabLst>
                <a:tab pos="484188" algn="l"/>
              </a:tabLst>
            </a:pPr>
            <a:r>
              <a:rPr lang="ru-RU" sz="2800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Компьютер </a:t>
            </a: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выполняет различные действия с информацией (данными):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ввод, вывод, обработку, передачу, хранение.</a:t>
            </a:r>
            <a:endParaRPr lang="ru-RU" sz="2800" b="1" dirty="0">
              <a:solidFill>
                <a:srgbClr val="CC6600"/>
              </a:solidFill>
              <a:ea typeface="Times New Roman" pitchFamily="18" charset="0"/>
              <a:cs typeface="Microsoft Sans Serif" pitchFamily="34" charset="0"/>
            </a:endParaRPr>
          </a:p>
          <a:p>
            <a:pPr marL="457200" indent="-457200" eaLnBrk="0" hangingPunct="0">
              <a:buFont typeface="Arial" charset="0"/>
              <a:buAutoNum type="arabicPeriod"/>
              <a:tabLst>
                <a:tab pos="48418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В состав компьютера входят устройства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ввода, вывода, хранения, обработки, передачи.</a:t>
            </a:r>
            <a:endParaRPr lang="ru-RU" sz="2800" b="1" dirty="0">
              <a:solidFill>
                <a:srgbClr val="CC6600"/>
              </a:solidFill>
              <a:ea typeface="Times New Roman" pitchFamily="18" charset="0"/>
              <a:cs typeface="Microsoft Sans Serif" pitchFamily="34" charset="0"/>
            </a:endParaRPr>
          </a:p>
          <a:p>
            <a:pPr marL="457200" indent="-457200" eaLnBrk="0" hangingPunct="0">
              <a:buFont typeface="Arial" charset="0"/>
              <a:buAutoNum type="arabicPeriod"/>
              <a:tabLst>
                <a:tab pos="48418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Информация вводится в память компьютера в закодированном виде —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в виде данных.</a:t>
            </a:r>
            <a:endParaRPr lang="ru-RU" sz="2800" b="1" dirty="0">
              <a:solidFill>
                <a:srgbClr val="CC6600"/>
              </a:solidFill>
              <a:ea typeface="Times New Roman" pitchFamily="18" charset="0"/>
              <a:cs typeface="Microsoft Sans Serif" pitchFamily="34" charset="0"/>
            </a:endParaRPr>
          </a:p>
          <a:p>
            <a:pPr marL="457200" indent="-457200" eaLnBrk="0" hangingPunct="0">
              <a:buFont typeface="Arial" charset="0"/>
              <a:buAutoNum type="arabicPeriod"/>
              <a:tabLst>
                <a:tab pos="48418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Компьютер обрабатывает данные с помощью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программ.</a:t>
            </a:r>
            <a:endParaRPr lang="ru-RU" sz="2800" b="1" dirty="0">
              <a:solidFill>
                <a:srgbClr val="CC6600"/>
              </a:solidFill>
              <a:latin typeface="Microsoft Sans Serif" pitchFamily="34" charset="0"/>
              <a:ea typeface="Times New Roman" pitchFamily="18" charset="0"/>
              <a:cs typeface="Calibri" pitchFamily="34" charset="0"/>
            </a:endParaRPr>
          </a:p>
          <a:p>
            <a:pPr marL="457200" indent="-457200" eaLnBrk="0" hangingPunct="0">
              <a:buFont typeface="Arial" charset="0"/>
              <a:buAutoNum type="arabicPeriod"/>
              <a:tabLst>
                <a:tab pos="48418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Calibri" pitchFamily="34" charset="0"/>
              </a:rPr>
              <a:t>Программы бывают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Calibri" pitchFamily="34" charset="0"/>
              </a:rPr>
              <a:t>системные, инструментальные </a:t>
            </a:r>
            <a:r>
              <a:rPr lang="ru-RU" sz="2800" dirty="0">
                <a:latin typeface="Microsoft Sans Serif" pitchFamily="34" charset="0"/>
                <a:ea typeface="Times New Roman" pitchFamily="18" charset="0"/>
                <a:cs typeface="Calibri" pitchFamily="34" charset="0"/>
              </a:rPr>
              <a:t>и </a:t>
            </a:r>
            <a:r>
              <a:rPr lang="ru-RU" sz="2800" b="1" dirty="0">
                <a:solidFill>
                  <a:srgbClr val="CC6600"/>
                </a:solidFill>
                <a:latin typeface="Microsoft Sans Serif" pitchFamily="34" charset="0"/>
                <a:ea typeface="Times New Roman" pitchFamily="18" charset="0"/>
                <a:cs typeface="Calibri" pitchFamily="34" charset="0"/>
              </a:rPr>
              <a:t>прикладные.</a:t>
            </a:r>
            <a:r>
              <a:rPr lang="ru-RU" sz="2800" b="1" dirty="0">
                <a:solidFill>
                  <a:srgbClr val="CC6600"/>
                </a:solidFill>
                <a:ea typeface="Times New Roman" pitchFamily="18" charset="0"/>
                <a:cs typeface="Calibri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23981"/>
            <a:ext cx="1285875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3224213"/>
          <a:ext cx="6096000" cy="40957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095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714375" y="427286"/>
            <a:ext cx="807243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88938" algn="l"/>
              </a:tabLst>
            </a:pPr>
            <a:r>
              <a:rPr lang="ru-RU" sz="2800" b="1" dirty="0" smtClean="0">
                <a:solidFill>
                  <a:srgbClr val="9933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Ответим на вопросы:</a:t>
            </a:r>
          </a:p>
          <a:p>
            <a:pPr marL="514350" indent="-514350">
              <a:buFont typeface="Arial" charset="0"/>
              <a:buAutoNum type="arabicPeriod"/>
              <a:tabLst>
                <a:tab pos="388938" algn="l"/>
              </a:tabLst>
            </a:pPr>
            <a:r>
              <a:rPr lang="ru-RU" sz="2800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Какие </a:t>
            </a: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действия с информацией выполняет компьютер?</a:t>
            </a:r>
            <a:endParaRPr lang="ru-RU" sz="2800" dirty="0">
              <a:ea typeface="Times New Roman" pitchFamily="18" charset="0"/>
              <a:cs typeface="Microsoft Sans Serif" pitchFamily="34" charset="0"/>
            </a:endParaRPr>
          </a:p>
          <a:p>
            <a:pPr marL="514350" indent="-514350" eaLnBrk="0" hangingPunct="0">
              <a:buFont typeface="Arial" charset="0"/>
              <a:buAutoNum type="arabicPeriod"/>
              <a:tabLst>
                <a:tab pos="38893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Какие устройства позволяют компьютеру выполнять различные действия с информацией?</a:t>
            </a:r>
            <a:endParaRPr lang="ru-RU" sz="2800" dirty="0">
              <a:ea typeface="Times New Roman" pitchFamily="18" charset="0"/>
              <a:cs typeface="Microsoft Sans Serif" pitchFamily="34" charset="0"/>
            </a:endParaRPr>
          </a:p>
          <a:p>
            <a:pPr marL="514350" indent="-514350" eaLnBrk="0" hangingPunct="0">
              <a:buFont typeface="Arial" charset="0"/>
              <a:buAutoNum type="arabicPeriod"/>
              <a:tabLst>
                <a:tab pos="38893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Что такое данные?</a:t>
            </a:r>
            <a:endParaRPr lang="ru-RU" sz="2800" dirty="0">
              <a:ea typeface="Times New Roman" pitchFamily="18" charset="0"/>
              <a:cs typeface="Microsoft Sans Serif" pitchFamily="34" charset="0"/>
            </a:endParaRPr>
          </a:p>
          <a:p>
            <a:pPr marL="514350" indent="-514350" eaLnBrk="0" hangingPunct="0">
              <a:buFont typeface="Arial" charset="0"/>
              <a:buAutoNum type="arabicPeriod"/>
              <a:tabLst>
                <a:tab pos="38893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Какие действия с текстом можно осуществлять с помощью программы «текстовый редактор»?</a:t>
            </a:r>
            <a:endParaRPr lang="ru-RU" sz="2800" dirty="0">
              <a:ea typeface="Times New Roman" pitchFamily="18" charset="0"/>
              <a:cs typeface="Microsoft Sans Serif" pitchFamily="34" charset="0"/>
            </a:endParaRPr>
          </a:p>
          <a:p>
            <a:pPr marL="514350" indent="-514350" eaLnBrk="0" hangingPunct="0">
              <a:buFont typeface="Arial" charset="0"/>
              <a:buAutoNum type="arabicPeriod"/>
              <a:tabLst>
                <a:tab pos="388938" algn="l"/>
              </a:tabLst>
            </a:pPr>
            <a:r>
              <a:rPr lang="ru-RU" sz="2800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Какие действия с рисунком можно осуществлять с помощью графического редактора?</a:t>
            </a:r>
            <a:endParaRPr lang="ru-RU" sz="2800" dirty="0">
              <a:ea typeface="Times New Roman" pitchFamily="18" charset="0"/>
              <a:cs typeface="Microsoft Sans Serif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188"/>
          <p:cNvPicPr>
            <a:picLocks noChangeAspect="1" noChangeArrowheads="1"/>
          </p:cNvPicPr>
          <p:nvPr/>
        </p:nvPicPr>
        <p:blipFill>
          <a:blip r:embed="rId2"/>
          <a:srcRect t="9869" b="11618"/>
          <a:stretch>
            <a:fillRect/>
          </a:stretch>
        </p:blipFill>
        <p:spPr bwMode="auto">
          <a:xfrm>
            <a:off x="2214563" y="2792820"/>
            <a:ext cx="4661693" cy="366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86951" y="116631"/>
            <a:ext cx="8657049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Компьютер – универсальное устройство,</a:t>
            </a:r>
          </a:p>
          <a:p>
            <a:pPr algn="ctr"/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озданное человеком для хранения,</a:t>
            </a:r>
          </a:p>
          <a:p>
            <a:pPr algn="ctr"/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ередачи и обработки информации.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Компьютер управляется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 помощью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ПРОГРАММ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896072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500" y="1071563"/>
            <a:ext cx="828675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Компьютер работает с данными – закодированным описанием объекта.</a:t>
            </a:r>
            <a:endParaRPr lang="ru-RU" sz="4800" dirty="0"/>
          </a:p>
        </p:txBody>
      </p:sp>
      <p:pic>
        <p:nvPicPr>
          <p:cNvPr id="18434" name="Рисунок 4" descr="0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4286250"/>
            <a:ext cx="14700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92016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0"/>
            <a:ext cx="8905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771800" y="6381750"/>
            <a:ext cx="3896072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0188"/>
            <a:ext cx="9144000" cy="639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Рисунок 2" descr="0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25" y="3571875"/>
            <a:ext cx="1019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824064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 txBox="1">
            <a:spLocks noChangeArrowheads="1"/>
          </p:cNvSpPr>
          <p:nvPr/>
        </p:nvSpPr>
        <p:spPr bwMode="auto">
          <a:xfrm>
            <a:off x="611188" y="116632"/>
            <a:ext cx="7993062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/>
              <a:t>Для ввода, вывода, хранения, обработки и передачи данных предусмотрены специальные устройства:</a:t>
            </a:r>
          </a:p>
          <a:p>
            <a:pPr algn="ctr"/>
            <a:r>
              <a:rPr lang="ru-RU" sz="3200" dirty="0"/>
              <a:t>Устройства ввода: </a:t>
            </a:r>
          </a:p>
          <a:p>
            <a:endParaRPr lang="ru-RU" sz="3200" dirty="0">
              <a:solidFill>
                <a:srgbClr val="FF0000"/>
              </a:solidFill>
            </a:endParaRPr>
          </a:p>
          <a:p>
            <a:endParaRPr lang="ru-RU" sz="3200" dirty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клавиатура, микрофон, сканер</a:t>
            </a:r>
            <a:endParaRPr lang="ru-RU" sz="3200" dirty="0"/>
          </a:p>
          <a:p>
            <a:pPr algn="ctr"/>
            <a:r>
              <a:rPr lang="ru-RU" sz="3200" dirty="0"/>
              <a:t>Устройства хранения данных: </a:t>
            </a: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внешняя        и      </a:t>
            </a:r>
            <a:r>
              <a:rPr lang="ru-RU" sz="3200" dirty="0" smtClean="0">
                <a:solidFill>
                  <a:srgbClr val="FF0000"/>
                </a:solidFill>
              </a:rPr>
              <a:t>внутренняя (оперативная) память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638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484784"/>
            <a:ext cx="132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88" y="1484784"/>
            <a:ext cx="13557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8" descr="рисунок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1458913"/>
            <a:ext cx="1647825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9" descr="hd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38" y="4357688"/>
            <a:ext cx="16478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0" descr="SS1003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4357688"/>
            <a:ext cx="128587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38" y="4286250"/>
            <a:ext cx="1714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13" y="4643438"/>
            <a:ext cx="17018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34" descr="oz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29500" y="4357688"/>
            <a:ext cx="1531938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" y="6331694"/>
            <a:ext cx="2339751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500063" y="142875"/>
            <a:ext cx="835818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/>
              <a:t>Устройство обработки данных </a:t>
            </a: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Процессор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Устройства вывода </a:t>
            </a:r>
          </a:p>
          <a:p>
            <a:endParaRPr lang="ru-RU" sz="3200" dirty="0"/>
          </a:p>
          <a:p>
            <a:endParaRPr lang="ru-RU" sz="3200" dirty="0"/>
          </a:p>
          <a:p>
            <a:pPr algn="ctr"/>
            <a:endParaRPr lang="ru-RU" sz="3200" dirty="0">
              <a:solidFill>
                <a:srgbClr val="FF0000"/>
              </a:solidFill>
            </a:endParaRP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монитор, принтер, колонки, </a:t>
            </a:r>
            <a:r>
              <a:rPr lang="ru-RU" sz="3200" dirty="0" smtClean="0">
                <a:solidFill>
                  <a:srgbClr val="FF0000"/>
                </a:solidFill>
              </a:rPr>
              <a:t>наушники</a:t>
            </a:r>
            <a:endParaRPr lang="ru-RU" sz="3200" dirty="0"/>
          </a:p>
        </p:txBody>
      </p:sp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317081"/>
            <a:ext cx="1492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714375"/>
            <a:ext cx="107791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38" y="3231356"/>
            <a:ext cx="116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5" y="3553619"/>
            <a:ext cx="1135063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38" y="2909094"/>
            <a:ext cx="1052512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 bwMode="auto">
          <a:xfrm rot="10800000" flipV="1">
            <a:off x="2857500" y="1357313"/>
            <a:ext cx="1357313" cy="7143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250" y="712788"/>
            <a:ext cx="2071688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38" y="714375"/>
            <a:ext cx="15716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ваш гид в информатике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214313"/>
            <a:ext cx="828675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Компьютерные программы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786050" y="1928802"/>
            <a:ext cx="3857652" cy="1071570"/>
          </a:xfrm>
          <a:prstGeom prst="rect">
            <a:avLst/>
          </a:prstGeom>
          <a:solidFill>
            <a:srgbClr val="CC6600"/>
          </a:solidFill>
          <a:ln>
            <a:solidFill>
              <a:srgbClr val="99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Программы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28596" y="4071942"/>
            <a:ext cx="2357454" cy="857256"/>
          </a:xfrm>
          <a:prstGeom prst="rect">
            <a:avLst/>
          </a:prstGeom>
          <a:solidFill>
            <a:srgbClr val="CC6600"/>
          </a:solidFill>
          <a:ln>
            <a:solidFill>
              <a:srgbClr val="99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Системные</a:t>
            </a:r>
            <a:endParaRPr lang="ru-RU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572264" y="4071942"/>
            <a:ext cx="2357454" cy="857256"/>
          </a:xfrm>
          <a:prstGeom prst="rect">
            <a:avLst/>
          </a:prstGeom>
          <a:solidFill>
            <a:srgbClr val="CC6600"/>
          </a:solidFill>
          <a:ln>
            <a:solidFill>
              <a:srgbClr val="99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Прикладные</a:t>
            </a:r>
            <a:endParaRPr lang="ru-RU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3" idx="2"/>
            <a:endCxn id="4" idx="0"/>
          </p:cNvCxnSpPr>
          <p:nvPr/>
        </p:nvCxnSpPr>
        <p:spPr bwMode="auto">
          <a:xfrm rot="5400000">
            <a:off x="2624931" y="1981994"/>
            <a:ext cx="1071563" cy="3108325"/>
          </a:xfrm>
          <a:prstGeom prst="straightConnector1">
            <a:avLst/>
          </a:prstGeom>
          <a:ln>
            <a:solidFill>
              <a:srgbClr val="9933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6" idx="0"/>
          </p:cNvCxnSpPr>
          <p:nvPr/>
        </p:nvCxnSpPr>
        <p:spPr bwMode="auto">
          <a:xfrm rot="16200000" flipH="1">
            <a:off x="5697537" y="2017713"/>
            <a:ext cx="1071563" cy="3036888"/>
          </a:xfrm>
          <a:prstGeom prst="straightConnector1">
            <a:avLst/>
          </a:prstGeom>
          <a:ln>
            <a:solidFill>
              <a:srgbClr val="9933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 bwMode="auto">
          <a:xfrm>
            <a:off x="3160712" y="5123363"/>
            <a:ext cx="3211487" cy="857256"/>
          </a:xfrm>
          <a:prstGeom prst="rect">
            <a:avLst/>
          </a:prstGeom>
          <a:solidFill>
            <a:srgbClr val="CC6600"/>
          </a:solidFill>
          <a:ln>
            <a:solidFill>
              <a:srgbClr val="9933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Инструментальные</a:t>
            </a:r>
            <a:endParaRPr lang="ru-RU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endCxn id="9" idx="0"/>
          </p:cNvCxnSpPr>
          <p:nvPr/>
        </p:nvCxnSpPr>
        <p:spPr bwMode="auto">
          <a:xfrm>
            <a:off x="4714878" y="2991746"/>
            <a:ext cx="51578" cy="2131617"/>
          </a:xfrm>
          <a:prstGeom prst="straightConnector1">
            <a:avLst/>
          </a:prstGeom>
          <a:ln>
            <a:solidFill>
              <a:srgbClr val="9933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214313"/>
            <a:ext cx="82867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Прикладные программы</a:t>
            </a:r>
            <a:endParaRPr lang="ru-RU" sz="4800" dirty="0"/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785813" y="1428750"/>
            <a:ext cx="6143625" cy="584200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Текст – текстовый редактор</a:t>
            </a:r>
          </a:p>
        </p:txBody>
      </p:sp>
      <p:pic>
        <p:nvPicPr>
          <p:cNvPr id="21507" name="Рисунок 4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1571625"/>
            <a:ext cx="13255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428625" y="3714750"/>
            <a:ext cx="8072438" cy="107791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Графические объекты – графический редактор</a:t>
            </a: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1000125" y="2071688"/>
            <a:ext cx="4929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Создание, редактирование, форматирование текста</a:t>
            </a:r>
          </a:p>
        </p:txBody>
      </p:sp>
      <p:pic>
        <p:nvPicPr>
          <p:cNvPr id="21510" name="Рисунок 7" descr="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4500563"/>
            <a:ext cx="11334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1785938" y="5214938"/>
            <a:ext cx="4929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Создание, обработка рисунков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291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286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286</dc:creator>
  <cp:lastModifiedBy>Екатерина Изосимовна Жукова</cp:lastModifiedBy>
  <cp:revision>33</cp:revision>
  <dcterms:created xsi:type="dcterms:W3CDTF">2006-09-06T08:12:59Z</dcterms:created>
  <dcterms:modified xsi:type="dcterms:W3CDTF">2015-09-30T09:12:04Z</dcterms:modified>
</cp:coreProperties>
</file>